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90" r:id="rId2"/>
    <p:sldId id="256" r:id="rId3"/>
    <p:sldId id="257" r:id="rId4"/>
    <p:sldId id="258" r:id="rId5"/>
    <p:sldId id="261" r:id="rId6"/>
    <p:sldId id="262" r:id="rId7"/>
    <p:sldId id="265" r:id="rId8"/>
    <p:sldId id="305" r:id="rId9"/>
    <p:sldId id="292" r:id="rId10"/>
    <p:sldId id="302" r:id="rId11"/>
    <p:sldId id="294" r:id="rId12"/>
    <p:sldId id="304" r:id="rId13"/>
    <p:sldId id="295" r:id="rId14"/>
    <p:sldId id="303" r:id="rId15"/>
    <p:sldId id="281" r:id="rId16"/>
    <p:sldId id="284" r:id="rId17"/>
    <p:sldId id="30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6395" autoAdjust="0"/>
  </p:normalViewPr>
  <p:slideViewPr>
    <p:cSldViewPr snapToGrid="0">
      <p:cViewPr varScale="1">
        <p:scale>
          <a:sx n="122" d="100"/>
          <a:sy n="122" d="100"/>
        </p:scale>
        <p:origin x="22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47D9D-46B6-4D6D-86E1-F19B10F4C28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47A2E9C-9452-453B-B0CA-3F7EC23DD475}">
      <dgm:prSet/>
      <dgm:spPr/>
      <dgm:t>
        <a:bodyPr/>
        <a:lstStyle/>
        <a:p>
          <a:pPr>
            <a:lnSpc>
              <a:spcPct val="100000"/>
            </a:lnSpc>
            <a:defRPr b="1"/>
          </a:pPr>
          <a:r>
            <a:rPr lang="en-US">
              <a:solidFill>
                <a:schemeClr val="tx1"/>
              </a:solidFill>
            </a:rPr>
            <a:t>Analyze</a:t>
          </a:r>
        </a:p>
      </dgm:t>
    </dgm:pt>
    <dgm:pt modelId="{5889C291-A9BF-4C11-B8D2-5839F7D09BB1}" type="parTrans" cxnId="{BCFB3552-4E59-4989-81E5-3CBB099D7D8A}">
      <dgm:prSet/>
      <dgm:spPr/>
      <dgm:t>
        <a:bodyPr/>
        <a:lstStyle/>
        <a:p>
          <a:endParaRPr lang="en-US"/>
        </a:p>
      </dgm:t>
    </dgm:pt>
    <dgm:pt modelId="{C15941B1-EAE2-4C01-8CA8-00A38EA42F75}" type="sibTrans" cxnId="{BCFB3552-4E59-4989-81E5-3CBB099D7D8A}">
      <dgm:prSet/>
      <dgm:spPr/>
      <dgm:t>
        <a:bodyPr/>
        <a:lstStyle/>
        <a:p>
          <a:endParaRPr lang="en-US"/>
        </a:p>
      </dgm:t>
    </dgm:pt>
    <dgm:pt modelId="{EC346FAC-0416-4901-B73C-F1A9257CF677}">
      <dgm:prSet/>
      <dgm:spPr/>
      <dgm:t>
        <a:bodyPr/>
        <a:lstStyle/>
        <a:p>
          <a:pPr>
            <a:lnSpc>
              <a:spcPct val="100000"/>
            </a:lnSpc>
          </a:pPr>
          <a:r>
            <a:rPr lang="en-US">
              <a:solidFill>
                <a:schemeClr val="tx1"/>
              </a:solidFill>
            </a:rPr>
            <a:t>Analyze Violation Patterns: Examine Montgomery County traffic‑stop data to uncover temporal, spatial, and frequency trends in violations.</a:t>
          </a:r>
        </a:p>
      </dgm:t>
    </dgm:pt>
    <dgm:pt modelId="{F6D00974-84B6-459B-9B27-2043D65897A5}" type="parTrans" cxnId="{6A8A6ACD-88A7-4D5B-BE4A-E7008B05A0F0}">
      <dgm:prSet/>
      <dgm:spPr/>
      <dgm:t>
        <a:bodyPr/>
        <a:lstStyle/>
        <a:p>
          <a:endParaRPr lang="en-US"/>
        </a:p>
      </dgm:t>
    </dgm:pt>
    <dgm:pt modelId="{F0E2A555-5B4E-42CF-AF70-D37CE3D3CBFC}" type="sibTrans" cxnId="{6A8A6ACD-88A7-4D5B-BE4A-E7008B05A0F0}">
      <dgm:prSet/>
      <dgm:spPr/>
      <dgm:t>
        <a:bodyPr/>
        <a:lstStyle/>
        <a:p>
          <a:endParaRPr lang="en-US"/>
        </a:p>
      </dgm:t>
    </dgm:pt>
    <dgm:pt modelId="{48BEF763-F5B8-4B66-A92A-DE93B3062DFD}">
      <dgm:prSet/>
      <dgm:spPr/>
      <dgm:t>
        <a:bodyPr/>
        <a:lstStyle/>
        <a:p>
          <a:pPr>
            <a:lnSpc>
              <a:spcPct val="100000"/>
            </a:lnSpc>
            <a:defRPr b="1"/>
          </a:pPr>
          <a:r>
            <a:rPr lang="en-US">
              <a:solidFill>
                <a:schemeClr val="tx1"/>
              </a:solidFill>
            </a:rPr>
            <a:t>Assess</a:t>
          </a:r>
        </a:p>
      </dgm:t>
    </dgm:pt>
    <dgm:pt modelId="{67CC90F7-82E1-48CB-87DF-6D5FB254609E}" type="parTrans" cxnId="{F63582A7-A6E9-4A5E-989B-E427262E97B7}">
      <dgm:prSet/>
      <dgm:spPr/>
      <dgm:t>
        <a:bodyPr/>
        <a:lstStyle/>
        <a:p>
          <a:endParaRPr lang="en-US"/>
        </a:p>
      </dgm:t>
    </dgm:pt>
    <dgm:pt modelId="{A4E06CE5-0689-4C02-91B2-DFDBE3485994}" type="sibTrans" cxnId="{F63582A7-A6E9-4A5E-989B-E427262E97B7}">
      <dgm:prSet/>
      <dgm:spPr/>
      <dgm:t>
        <a:bodyPr/>
        <a:lstStyle/>
        <a:p>
          <a:endParaRPr lang="en-US"/>
        </a:p>
      </dgm:t>
    </dgm:pt>
    <dgm:pt modelId="{7FDE3887-DFB1-4FA5-B9D6-73B2C5CC19A0}">
      <dgm:prSet/>
      <dgm:spPr/>
      <dgm:t>
        <a:bodyPr/>
        <a:lstStyle/>
        <a:p>
          <a:pPr>
            <a:lnSpc>
              <a:spcPct val="100000"/>
            </a:lnSpc>
          </a:pPr>
          <a:r>
            <a:rPr lang="en-US">
              <a:solidFill>
                <a:schemeClr val="tx1"/>
              </a:solidFill>
            </a:rPr>
            <a:t>Assess Key Drivers: Investigate how violation type, time of day, location, and driver demographics correlate with accident risk and arrest outcomes.</a:t>
          </a:r>
        </a:p>
      </dgm:t>
    </dgm:pt>
    <dgm:pt modelId="{9D3427FB-425E-4936-B88F-5A10A9E55FC4}" type="parTrans" cxnId="{C5653EB1-EE19-4294-87EC-C197D9EC3DB6}">
      <dgm:prSet/>
      <dgm:spPr/>
      <dgm:t>
        <a:bodyPr/>
        <a:lstStyle/>
        <a:p>
          <a:endParaRPr lang="en-US"/>
        </a:p>
      </dgm:t>
    </dgm:pt>
    <dgm:pt modelId="{C747A5CA-2AEC-47E3-948E-05EB0F6AF1B9}" type="sibTrans" cxnId="{C5653EB1-EE19-4294-87EC-C197D9EC3DB6}">
      <dgm:prSet/>
      <dgm:spPr/>
      <dgm:t>
        <a:bodyPr/>
        <a:lstStyle/>
        <a:p>
          <a:endParaRPr lang="en-US"/>
        </a:p>
      </dgm:t>
    </dgm:pt>
    <dgm:pt modelId="{56EED471-6C63-47FA-A8D7-0A7050891B5B}">
      <dgm:prSet/>
      <dgm:spPr/>
      <dgm:t>
        <a:bodyPr/>
        <a:lstStyle/>
        <a:p>
          <a:pPr>
            <a:lnSpc>
              <a:spcPct val="100000"/>
            </a:lnSpc>
            <a:defRPr b="1"/>
          </a:pPr>
          <a:r>
            <a:rPr lang="en-US">
              <a:solidFill>
                <a:schemeClr val="tx1"/>
              </a:solidFill>
            </a:rPr>
            <a:t>Support</a:t>
          </a:r>
        </a:p>
      </dgm:t>
    </dgm:pt>
    <dgm:pt modelId="{6AB02A68-B194-4F08-9872-3D03965C7B68}" type="parTrans" cxnId="{EF122E29-17B7-47E5-8B8B-D07A0867E84F}">
      <dgm:prSet/>
      <dgm:spPr/>
      <dgm:t>
        <a:bodyPr/>
        <a:lstStyle/>
        <a:p>
          <a:endParaRPr lang="en-US"/>
        </a:p>
      </dgm:t>
    </dgm:pt>
    <dgm:pt modelId="{00839F79-A31C-4DE7-9396-A0F4BD241D46}" type="sibTrans" cxnId="{EF122E29-17B7-47E5-8B8B-D07A0867E84F}">
      <dgm:prSet/>
      <dgm:spPr/>
      <dgm:t>
        <a:bodyPr/>
        <a:lstStyle/>
        <a:p>
          <a:endParaRPr lang="en-US"/>
        </a:p>
      </dgm:t>
    </dgm:pt>
    <dgm:pt modelId="{FC3B5DF8-D65E-4FE7-A3C1-22AF6DD9153B}">
      <dgm:prSet/>
      <dgm:spPr/>
      <dgm:t>
        <a:bodyPr/>
        <a:lstStyle/>
        <a:p>
          <a:pPr>
            <a:lnSpc>
              <a:spcPct val="100000"/>
            </a:lnSpc>
          </a:pPr>
          <a:r>
            <a:rPr lang="en-US">
              <a:solidFill>
                <a:schemeClr val="tx1"/>
              </a:solidFill>
            </a:rPr>
            <a:t>Support Strategic Decisions: Use insights to help hosts make smarter, data-driven listing and pricing strategies.</a:t>
          </a:r>
        </a:p>
      </dgm:t>
    </dgm:pt>
    <dgm:pt modelId="{F615B7E5-D7E8-4E94-8298-F516AF64915E}" type="parTrans" cxnId="{0BFE51CF-5909-4FCD-BD5B-3EBF2D360D3F}">
      <dgm:prSet/>
      <dgm:spPr/>
      <dgm:t>
        <a:bodyPr/>
        <a:lstStyle/>
        <a:p>
          <a:endParaRPr lang="en-US"/>
        </a:p>
      </dgm:t>
    </dgm:pt>
    <dgm:pt modelId="{BAAA8EF5-7C58-47FF-9950-E663084F1B9D}" type="sibTrans" cxnId="{0BFE51CF-5909-4FCD-BD5B-3EBF2D360D3F}">
      <dgm:prSet/>
      <dgm:spPr/>
      <dgm:t>
        <a:bodyPr/>
        <a:lstStyle/>
        <a:p>
          <a:endParaRPr lang="en-US"/>
        </a:p>
      </dgm:t>
    </dgm:pt>
    <dgm:pt modelId="{223AC7A6-93D7-4E21-AE10-0EE815B241D3}" type="pres">
      <dgm:prSet presAssocID="{4C047D9D-46B6-4D6D-86E1-F19B10F4C289}" presName="root" presStyleCnt="0">
        <dgm:presLayoutVars>
          <dgm:dir/>
          <dgm:resizeHandles val="exact"/>
        </dgm:presLayoutVars>
      </dgm:prSet>
      <dgm:spPr/>
    </dgm:pt>
    <dgm:pt modelId="{3E740609-AF45-454F-86B5-F7479AE5C649}" type="pres">
      <dgm:prSet presAssocID="{D47A2E9C-9452-453B-B0CA-3F7EC23DD475}" presName="compNode" presStyleCnt="0"/>
      <dgm:spPr/>
    </dgm:pt>
    <dgm:pt modelId="{DDADF973-CEF0-4DB7-A5E4-33D5DE7D5CF4}" type="pres">
      <dgm:prSet presAssocID="{D47A2E9C-9452-453B-B0CA-3F7EC23DD4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ffic Light"/>
        </a:ext>
      </dgm:extLst>
    </dgm:pt>
    <dgm:pt modelId="{36BCCA7E-2930-4449-B19B-1F81C35186E2}" type="pres">
      <dgm:prSet presAssocID="{D47A2E9C-9452-453B-B0CA-3F7EC23DD475}" presName="iconSpace" presStyleCnt="0"/>
      <dgm:spPr/>
    </dgm:pt>
    <dgm:pt modelId="{E288DEDF-7991-4DC1-98C6-18F2DBB60968}" type="pres">
      <dgm:prSet presAssocID="{D47A2E9C-9452-453B-B0CA-3F7EC23DD475}" presName="parTx" presStyleLbl="revTx" presStyleIdx="0" presStyleCnt="6">
        <dgm:presLayoutVars>
          <dgm:chMax val="0"/>
          <dgm:chPref val="0"/>
        </dgm:presLayoutVars>
      </dgm:prSet>
      <dgm:spPr/>
    </dgm:pt>
    <dgm:pt modelId="{CBE83688-BE05-4DCD-B1EE-A015B8D3707B}" type="pres">
      <dgm:prSet presAssocID="{D47A2E9C-9452-453B-B0CA-3F7EC23DD475}" presName="txSpace" presStyleCnt="0"/>
      <dgm:spPr/>
    </dgm:pt>
    <dgm:pt modelId="{FE0E8E5F-2897-4703-8D74-4F8DF2C23663}" type="pres">
      <dgm:prSet presAssocID="{D47A2E9C-9452-453B-B0CA-3F7EC23DD475}" presName="desTx" presStyleLbl="revTx" presStyleIdx="1" presStyleCnt="6">
        <dgm:presLayoutVars/>
      </dgm:prSet>
      <dgm:spPr/>
    </dgm:pt>
    <dgm:pt modelId="{68B7ACDC-8348-4F29-A7EA-6F463095F4C7}" type="pres">
      <dgm:prSet presAssocID="{C15941B1-EAE2-4C01-8CA8-00A38EA42F75}" presName="sibTrans" presStyleCnt="0"/>
      <dgm:spPr/>
    </dgm:pt>
    <dgm:pt modelId="{0F594C6B-E937-4716-AC4C-2032A9E2B999}" type="pres">
      <dgm:prSet presAssocID="{48BEF763-F5B8-4B66-A92A-DE93B3062DFD}" presName="compNode" presStyleCnt="0"/>
      <dgm:spPr/>
    </dgm:pt>
    <dgm:pt modelId="{F4A724EB-5058-434F-8B5A-09131B1FF6C8}" type="pres">
      <dgm:prSet presAssocID="{48BEF763-F5B8-4B66-A92A-DE93B3062D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xi"/>
        </a:ext>
      </dgm:extLst>
    </dgm:pt>
    <dgm:pt modelId="{532F3091-0229-4C7C-AAE8-0F208CAE5B2D}" type="pres">
      <dgm:prSet presAssocID="{48BEF763-F5B8-4B66-A92A-DE93B3062DFD}" presName="iconSpace" presStyleCnt="0"/>
      <dgm:spPr/>
    </dgm:pt>
    <dgm:pt modelId="{46F33813-A581-4723-AF79-A1611A3324AC}" type="pres">
      <dgm:prSet presAssocID="{48BEF763-F5B8-4B66-A92A-DE93B3062DFD}" presName="parTx" presStyleLbl="revTx" presStyleIdx="2" presStyleCnt="6">
        <dgm:presLayoutVars>
          <dgm:chMax val="0"/>
          <dgm:chPref val="0"/>
        </dgm:presLayoutVars>
      </dgm:prSet>
      <dgm:spPr/>
    </dgm:pt>
    <dgm:pt modelId="{5839DBF9-0EFD-466D-8785-FA4C1B1168C5}" type="pres">
      <dgm:prSet presAssocID="{48BEF763-F5B8-4B66-A92A-DE93B3062DFD}" presName="txSpace" presStyleCnt="0"/>
      <dgm:spPr/>
    </dgm:pt>
    <dgm:pt modelId="{6A73E424-264B-42DE-A8E1-CDEB2E8EF495}" type="pres">
      <dgm:prSet presAssocID="{48BEF763-F5B8-4B66-A92A-DE93B3062DFD}" presName="desTx" presStyleLbl="revTx" presStyleIdx="3" presStyleCnt="6">
        <dgm:presLayoutVars/>
      </dgm:prSet>
      <dgm:spPr/>
    </dgm:pt>
    <dgm:pt modelId="{F71F9B58-F208-4C48-A3FD-F19D863D24B4}" type="pres">
      <dgm:prSet presAssocID="{A4E06CE5-0689-4C02-91B2-DFDBE3485994}" presName="sibTrans" presStyleCnt="0"/>
      <dgm:spPr/>
    </dgm:pt>
    <dgm:pt modelId="{BA4F6F9D-C85B-440F-8BDC-3F86FF7E2EE6}" type="pres">
      <dgm:prSet presAssocID="{56EED471-6C63-47FA-A8D7-0A7050891B5B}" presName="compNode" presStyleCnt="0"/>
      <dgm:spPr/>
    </dgm:pt>
    <dgm:pt modelId="{F13FECA8-87E1-4B44-B824-3C75095D7346}" type="pres">
      <dgm:prSet presAssocID="{56EED471-6C63-47FA-A8D7-0A7050891B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05616FE-B90F-4F5A-91DF-DD78D95D9C0B}" type="pres">
      <dgm:prSet presAssocID="{56EED471-6C63-47FA-A8D7-0A7050891B5B}" presName="iconSpace" presStyleCnt="0"/>
      <dgm:spPr/>
    </dgm:pt>
    <dgm:pt modelId="{B1F00569-4EC1-4312-9727-A0673CA2CA55}" type="pres">
      <dgm:prSet presAssocID="{56EED471-6C63-47FA-A8D7-0A7050891B5B}" presName="parTx" presStyleLbl="revTx" presStyleIdx="4" presStyleCnt="6">
        <dgm:presLayoutVars>
          <dgm:chMax val="0"/>
          <dgm:chPref val="0"/>
        </dgm:presLayoutVars>
      </dgm:prSet>
      <dgm:spPr/>
    </dgm:pt>
    <dgm:pt modelId="{76A70215-7A15-42BC-A23F-0E8913ECAED1}" type="pres">
      <dgm:prSet presAssocID="{56EED471-6C63-47FA-A8D7-0A7050891B5B}" presName="txSpace" presStyleCnt="0"/>
      <dgm:spPr/>
    </dgm:pt>
    <dgm:pt modelId="{DB346F3B-FD23-430E-B6B2-A37D5DB8EB1A}" type="pres">
      <dgm:prSet presAssocID="{56EED471-6C63-47FA-A8D7-0A7050891B5B}" presName="desTx" presStyleLbl="revTx" presStyleIdx="5" presStyleCnt="6">
        <dgm:presLayoutVars/>
      </dgm:prSet>
      <dgm:spPr/>
    </dgm:pt>
  </dgm:ptLst>
  <dgm:cxnLst>
    <dgm:cxn modelId="{C602DE0B-345F-4A03-AA15-35382F41106C}" type="presOf" srcId="{4C047D9D-46B6-4D6D-86E1-F19B10F4C289}" destId="{223AC7A6-93D7-4E21-AE10-0EE815B241D3}" srcOrd="0" destOrd="0" presId="urn:microsoft.com/office/officeart/2018/5/layout/CenteredIconLabelDescriptionList"/>
    <dgm:cxn modelId="{2B268317-0729-44D2-9AB1-E4509A07CAB8}" type="presOf" srcId="{56EED471-6C63-47FA-A8D7-0A7050891B5B}" destId="{B1F00569-4EC1-4312-9727-A0673CA2CA55}" srcOrd="0" destOrd="0" presId="urn:microsoft.com/office/officeart/2018/5/layout/CenteredIconLabelDescriptionList"/>
    <dgm:cxn modelId="{EF122E29-17B7-47E5-8B8B-D07A0867E84F}" srcId="{4C047D9D-46B6-4D6D-86E1-F19B10F4C289}" destId="{56EED471-6C63-47FA-A8D7-0A7050891B5B}" srcOrd="2" destOrd="0" parTransId="{6AB02A68-B194-4F08-9872-3D03965C7B68}" sibTransId="{00839F79-A31C-4DE7-9396-A0F4BD241D46}"/>
    <dgm:cxn modelId="{3543B44F-1AC4-44D5-9933-94C46EAB40FB}" type="presOf" srcId="{48BEF763-F5B8-4B66-A92A-DE93B3062DFD}" destId="{46F33813-A581-4723-AF79-A1611A3324AC}" srcOrd="0" destOrd="0" presId="urn:microsoft.com/office/officeart/2018/5/layout/CenteredIconLabelDescriptionList"/>
    <dgm:cxn modelId="{BCFB3552-4E59-4989-81E5-3CBB099D7D8A}" srcId="{4C047D9D-46B6-4D6D-86E1-F19B10F4C289}" destId="{D47A2E9C-9452-453B-B0CA-3F7EC23DD475}" srcOrd="0" destOrd="0" parTransId="{5889C291-A9BF-4C11-B8D2-5839F7D09BB1}" sibTransId="{C15941B1-EAE2-4C01-8CA8-00A38EA42F75}"/>
    <dgm:cxn modelId="{EC575264-D8D3-4D31-949A-6BED1120CA56}" type="presOf" srcId="{EC346FAC-0416-4901-B73C-F1A9257CF677}" destId="{FE0E8E5F-2897-4703-8D74-4F8DF2C23663}" srcOrd="0" destOrd="0" presId="urn:microsoft.com/office/officeart/2018/5/layout/CenteredIconLabelDescriptionList"/>
    <dgm:cxn modelId="{FEA13667-F97D-4EFD-98F1-E86065DCCFDE}" type="presOf" srcId="{FC3B5DF8-D65E-4FE7-A3C1-22AF6DD9153B}" destId="{DB346F3B-FD23-430E-B6B2-A37D5DB8EB1A}" srcOrd="0" destOrd="0" presId="urn:microsoft.com/office/officeart/2018/5/layout/CenteredIconLabelDescriptionList"/>
    <dgm:cxn modelId="{94086A73-16B9-4275-A72B-244BB7B32CB0}" type="presOf" srcId="{D47A2E9C-9452-453B-B0CA-3F7EC23DD475}" destId="{E288DEDF-7991-4DC1-98C6-18F2DBB60968}" srcOrd="0" destOrd="0" presId="urn:microsoft.com/office/officeart/2018/5/layout/CenteredIconLabelDescriptionList"/>
    <dgm:cxn modelId="{F63582A7-A6E9-4A5E-989B-E427262E97B7}" srcId="{4C047D9D-46B6-4D6D-86E1-F19B10F4C289}" destId="{48BEF763-F5B8-4B66-A92A-DE93B3062DFD}" srcOrd="1" destOrd="0" parTransId="{67CC90F7-82E1-48CB-87DF-6D5FB254609E}" sibTransId="{A4E06CE5-0689-4C02-91B2-DFDBE3485994}"/>
    <dgm:cxn modelId="{C5653EB1-EE19-4294-87EC-C197D9EC3DB6}" srcId="{48BEF763-F5B8-4B66-A92A-DE93B3062DFD}" destId="{7FDE3887-DFB1-4FA5-B9D6-73B2C5CC19A0}" srcOrd="0" destOrd="0" parTransId="{9D3427FB-425E-4936-B88F-5A10A9E55FC4}" sibTransId="{C747A5CA-2AEC-47E3-948E-05EB0F6AF1B9}"/>
    <dgm:cxn modelId="{680E03C0-9533-479F-B087-FD51934AC2B2}" type="presOf" srcId="{7FDE3887-DFB1-4FA5-B9D6-73B2C5CC19A0}" destId="{6A73E424-264B-42DE-A8E1-CDEB2E8EF495}" srcOrd="0" destOrd="0" presId="urn:microsoft.com/office/officeart/2018/5/layout/CenteredIconLabelDescriptionList"/>
    <dgm:cxn modelId="{6A8A6ACD-88A7-4D5B-BE4A-E7008B05A0F0}" srcId="{D47A2E9C-9452-453B-B0CA-3F7EC23DD475}" destId="{EC346FAC-0416-4901-B73C-F1A9257CF677}" srcOrd="0" destOrd="0" parTransId="{F6D00974-84B6-459B-9B27-2043D65897A5}" sibTransId="{F0E2A555-5B4E-42CF-AF70-D37CE3D3CBFC}"/>
    <dgm:cxn modelId="{0BFE51CF-5909-4FCD-BD5B-3EBF2D360D3F}" srcId="{56EED471-6C63-47FA-A8D7-0A7050891B5B}" destId="{FC3B5DF8-D65E-4FE7-A3C1-22AF6DD9153B}" srcOrd="0" destOrd="0" parTransId="{F615B7E5-D7E8-4E94-8298-F516AF64915E}" sibTransId="{BAAA8EF5-7C58-47FF-9950-E663084F1B9D}"/>
    <dgm:cxn modelId="{74430335-FEB1-4471-8BA7-D6951506C8E7}" type="presParOf" srcId="{223AC7A6-93D7-4E21-AE10-0EE815B241D3}" destId="{3E740609-AF45-454F-86B5-F7479AE5C649}" srcOrd="0" destOrd="0" presId="urn:microsoft.com/office/officeart/2018/5/layout/CenteredIconLabelDescriptionList"/>
    <dgm:cxn modelId="{BCF0CDD2-C661-4B9A-940D-BE0F1AC4B827}" type="presParOf" srcId="{3E740609-AF45-454F-86B5-F7479AE5C649}" destId="{DDADF973-CEF0-4DB7-A5E4-33D5DE7D5CF4}" srcOrd="0" destOrd="0" presId="urn:microsoft.com/office/officeart/2018/5/layout/CenteredIconLabelDescriptionList"/>
    <dgm:cxn modelId="{BE44915E-BF03-4232-9C1B-86077047001A}" type="presParOf" srcId="{3E740609-AF45-454F-86B5-F7479AE5C649}" destId="{36BCCA7E-2930-4449-B19B-1F81C35186E2}" srcOrd="1" destOrd="0" presId="urn:microsoft.com/office/officeart/2018/5/layout/CenteredIconLabelDescriptionList"/>
    <dgm:cxn modelId="{4D191155-7278-4BC9-9152-10C2B38A1A89}" type="presParOf" srcId="{3E740609-AF45-454F-86B5-F7479AE5C649}" destId="{E288DEDF-7991-4DC1-98C6-18F2DBB60968}" srcOrd="2" destOrd="0" presId="urn:microsoft.com/office/officeart/2018/5/layout/CenteredIconLabelDescriptionList"/>
    <dgm:cxn modelId="{F3AC851E-202D-4DB6-BBDD-21409D97BF64}" type="presParOf" srcId="{3E740609-AF45-454F-86B5-F7479AE5C649}" destId="{CBE83688-BE05-4DCD-B1EE-A015B8D3707B}" srcOrd="3" destOrd="0" presId="urn:microsoft.com/office/officeart/2018/5/layout/CenteredIconLabelDescriptionList"/>
    <dgm:cxn modelId="{7641D97B-5248-4E3E-9BB8-9BE05C75983C}" type="presParOf" srcId="{3E740609-AF45-454F-86B5-F7479AE5C649}" destId="{FE0E8E5F-2897-4703-8D74-4F8DF2C23663}" srcOrd="4" destOrd="0" presId="urn:microsoft.com/office/officeart/2018/5/layout/CenteredIconLabelDescriptionList"/>
    <dgm:cxn modelId="{80212ED7-4870-471C-A35C-024FE10A750F}" type="presParOf" srcId="{223AC7A6-93D7-4E21-AE10-0EE815B241D3}" destId="{68B7ACDC-8348-4F29-A7EA-6F463095F4C7}" srcOrd="1" destOrd="0" presId="urn:microsoft.com/office/officeart/2018/5/layout/CenteredIconLabelDescriptionList"/>
    <dgm:cxn modelId="{0DD7949C-D4CC-4605-AA2D-3B54288E7215}" type="presParOf" srcId="{223AC7A6-93D7-4E21-AE10-0EE815B241D3}" destId="{0F594C6B-E937-4716-AC4C-2032A9E2B999}" srcOrd="2" destOrd="0" presId="urn:microsoft.com/office/officeart/2018/5/layout/CenteredIconLabelDescriptionList"/>
    <dgm:cxn modelId="{506E79D3-F8DD-4213-9AEF-97A53A77FAE9}" type="presParOf" srcId="{0F594C6B-E937-4716-AC4C-2032A9E2B999}" destId="{F4A724EB-5058-434F-8B5A-09131B1FF6C8}" srcOrd="0" destOrd="0" presId="urn:microsoft.com/office/officeart/2018/5/layout/CenteredIconLabelDescriptionList"/>
    <dgm:cxn modelId="{7464D688-7FE3-4089-ABFB-374F9E84F840}" type="presParOf" srcId="{0F594C6B-E937-4716-AC4C-2032A9E2B999}" destId="{532F3091-0229-4C7C-AAE8-0F208CAE5B2D}" srcOrd="1" destOrd="0" presId="urn:microsoft.com/office/officeart/2018/5/layout/CenteredIconLabelDescriptionList"/>
    <dgm:cxn modelId="{BE42424E-5995-4755-A6E9-2B114D41509E}" type="presParOf" srcId="{0F594C6B-E937-4716-AC4C-2032A9E2B999}" destId="{46F33813-A581-4723-AF79-A1611A3324AC}" srcOrd="2" destOrd="0" presId="urn:microsoft.com/office/officeart/2018/5/layout/CenteredIconLabelDescriptionList"/>
    <dgm:cxn modelId="{A7F7A108-B9B8-4CF8-AA4D-A19EA160CB91}" type="presParOf" srcId="{0F594C6B-E937-4716-AC4C-2032A9E2B999}" destId="{5839DBF9-0EFD-466D-8785-FA4C1B1168C5}" srcOrd="3" destOrd="0" presId="urn:microsoft.com/office/officeart/2018/5/layout/CenteredIconLabelDescriptionList"/>
    <dgm:cxn modelId="{B99383AB-27EF-44A3-9AD1-014EFF3E5634}" type="presParOf" srcId="{0F594C6B-E937-4716-AC4C-2032A9E2B999}" destId="{6A73E424-264B-42DE-A8E1-CDEB2E8EF495}" srcOrd="4" destOrd="0" presId="urn:microsoft.com/office/officeart/2018/5/layout/CenteredIconLabelDescriptionList"/>
    <dgm:cxn modelId="{A0FBDDFD-AF31-4AE0-8D0E-EB05FAC63726}" type="presParOf" srcId="{223AC7A6-93D7-4E21-AE10-0EE815B241D3}" destId="{F71F9B58-F208-4C48-A3FD-F19D863D24B4}" srcOrd="3" destOrd="0" presId="urn:microsoft.com/office/officeart/2018/5/layout/CenteredIconLabelDescriptionList"/>
    <dgm:cxn modelId="{7FA621D7-4590-4941-9561-56E8D052AAA8}" type="presParOf" srcId="{223AC7A6-93D7-4E21-AE10-0EE815B241D3}" destId="{BA4F6F9D-C85B-440F-8BDC-3F86FF7E2EE6}" srcOrd="4" destOrd="0" presId="urn:microsoft.com/office/officeart/2018/5/layout/CenteredIconLabelDescriptionList"/>
    <dgm:cxn modelId="{4DF27F58-B98C-4F75-8918-1EFB4B520CBC}" type="presParOf" srcId="{BA4F6F9D-C85B-440F-8BDC-3F86FF7E2EE6}" destId="{F13FECA8-87E1-4B44-B824-3C75095D7346}" srcOrd="0" destOrd="0" presId="urn:microsoft.com/office/officeart/2018/5/layout/CenteredIconLabelDescriptionList"/>
    <dgm:cxn modelId="{A495DB58-38A8-49F3-B2EF-569717B9D25F}" type="presParOf" srcId="{BA4F6F9D-C85B-440F-8BDC-3F86FF7E2EE6}" destId="{905616FE-B90F-4F5A-91DF-DD78D95D9C0B}" srcOrd="1" destOrd="0" presId="urn:microsoft.com/office/officeart/2018/5/layout/CenteredIconLabelDescriptionList"/>
    <dgm:cxn modelId="{6CE225B1-647E-4182-A857-D71BAE7AC9AD}" type="presParOf" srcId="{BA4F6F9D-C85B-440F-8BDC-3F86FF7E2EE6}" destId="{B1F00569-4EC1-4312-9727-A0673CA2CA55}" srcOrd="2" destOrd="0" presId="urn:microsoft.com/office/officeart/2018/5/layout/CenteredIconLabelDescriptionList"/>
    <dgm:cxn modelId="{B36143F8-0F9D-4475-8062-C7193571B48E}" type="presParOf" srcId="{BA4F6F9D-C85B-440F-8BDC-3F86FF7E2EE6}" destId="{76A70215-7A15-42BC-A23F-0E8913ECAED1}" srcOrd="3" destOrd="0" presId="urn:microsoft.com/office/officeart/2018/5/layout/CenteredIconLabelDescriptionList"/>
    <dgm:cxn modelId="{B94E16D2-7C44-40BF-BAF6-50D827BD28C2}" type="presParOf" srcId="{BA4F6F9D-C85B-440F-8BDC-3F86FF7E2EE6}" destId="{DB346F3B-FD23-430E-B6B2-A37D5DB8EB1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0FA68-2611-41AD-9585-00DA74515AEC}"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FEDDA981-8F06-4D14-AC3A-1A9BA8E01DB4}">
      <dgm:prSet/>
      <dgm:spPr/>
      <dgm:t>
        <a:bodyPr/>
        <a:lstStyle/>
        <a:p>
          <a:r>
            <a:rPr lang="en-US"/>
            <a:t>Warnings are the most frequent type of traffic violation, accounting for over half of all stops.</a:t>
          </a:r>
        </a:p>
      </dgm:t>
    </dgm:pt>
    <dgm:pt modelId="{FDE436FA-DE56-4CAF-8AC7-97ACE4E2A905}" type="parTrans" cxnId="{DD83CE16-2EEC-40B5-86AE-335789A6B9A5}">
      <dgm:prSet/>
      <dgm:spPr/>
      <dgm:t>
        <a:bodyPr/>
        <a:lstStyle/>
        <a:p>
          <a:endParaRPr lang="en-US"/>
        </a:p>
      </dgm:t>
    </dgm:pt>
    <dgm:pt modelId="{AF521D4B-D7A5-48D6-81B2-FA36531DC82E}" type="sibTrans" cxnId="{DD83CE16-2EEC-40B5-86AE-335789A6B9A5}">
      <dgm:prSet/>
      <dgm:spPr/>
      <dgm:t>
        <a:bodyPr/>
        <a:lstStyle/>
        <a:p>
          <a:endParaRPr lang="en-US"/>
        </a:p>
      </dgm:t>
    </dgm:pt>
    <dgm:pt modelId="{62D45741-B35D-432F-9F83-9178F0029D57}">
      <dgm:prSet/>
      <dgm:spPr/>
      <dgm:t>
        <a:bodyPr/>
        <a:lstStyle/>
        <a:p>
          <a:r>
            <a:rPr lang="en-US"/>
            <a:t>Citations represent the second most common violation, covering roughly 43% of the dataset.</a:t>
          </a:r>
        </a:p>
      </dgm:t>
    </dgm:pt>
    <dgm:pt modelId="{94B2E8D9-2AEA-4C06-8E80-4966C99CF77C}" type="parTrans" cxnId="{8981BCD6-6B10-49BE-8B2B-19227A545598}">
      <dgm:prSet/>
      <dgm:spPr/>
      <dgm:t>
        <a:bodyPr/>
        <a:lstStyle/>
        <a:p>
          <a:endParaRPr lang="en-US"/>
        </a:p>
      </dgm:t>
    </dgm:pt>
    <dgm:pt modelId="{8CA62994-C0F8-4120-8FF7-E70319BE617F}" type="sibTrans" cxnId="{8981BCD6-6B10-49BE-8B2B-19227A545598}">
      <dgm:prSet/>
      <dgm:spPr/>
      <dgm:t>
        <a:bodyPr/>
        <a:lstStyle/>
        <a:p>
          <a:endParaRPr lang="en-US"/>
        </a:p>
      </dgm:t>
    </dgm:pt>
    <dgm:pt modelId="{3012131B-E755-479C-BF55-671DA4BADA8E}">
      <dgm:prSet/>
      <dgm:spPr/>
      <dgm:t>
        <a:bodyPr/>
        <a:lstStyle/>
        <a:p>
          <a:r>
            <a:rPr lang="en-US"/>
            <a:t>ESERO violations, though much fewer, are specialized enforcement actions linked to specific infractions.</a:t>
          </a:r>
        </a:p>
      </dgm:t>
    </dgm:pt>
    <dgm:pt modelId="{6D87B162-D530-451D-BCCD-AC9454D0131D}" type="parTrans" cxnId="{E053874D-69B8-4863-9384-6A6901099BA1}">
      <dgm:prSet/>
      <dgm:spPr/>
      <dgm:t>
        <a:bodyPr/>
        <a:lstStyle/>
        <a:p>
          <a:endParaRPr lang="en-US"/>
        </a:p>
      </dgm:t>
    </dgm:pt>
    <dgm:pt modelId="{9F230966-9930-4A53-BFC4-A40F79A0D2E9}" type="sibTrans" cxnId="{E053874D-69B8-4863-9384-6A6901099BA1}">
      <dgm:prSet/>
      <dgm:spPr/>
      <dgm:t>
        <a:bodyPr/>
        <a:lstStyle/>
        <a:p>
          <a:endParaRPr lang="en-US"/>
        </a:p>
      </dgm:t>
    </dgm:pt>
    <dgm:pt modelId="{CA89680B-CF02-4359-A885-150A9DF006C3}">
      <dgm:prSet/>
      <dgm:spPr/>
      <dgm:t>
        <a:bodyPr/>
        <a:lstStyle/>
        <a:p>
          <a:r>
            <a:rPr lang="en-US"/>
            <a:t>SERO violations are rare, typically involving repair orders for safety equipment, making up a negligible share of total stops.</a:t>
          </a:r>
        </a:p>
      </dgm:t>
    </dgm:pt>
    <dgm:pt modelId="{F92A43E0-DA80-4843-8F64-EC5BCFA274A0}" type="parTrans" cxnId="{8693D14D-85DE-447B-B5BB-31581701D8DB}">
      <dgm:prSet/>
      <dgm:spPr/>
      <dgm:t>
        <a:bodyPr/>
        <a:lstStyle/>
        <a:p>
          <a:endParaRPr lang="en-US"/>
        </a:p>
      </dgm:t>
    </dgm:pt>
    <dgm:pt modelId="{F0F92B9B-6363-4D4C-8116-B70792FA2A01}" type="sibTrans" cxnId="{8693D14D-85DE-447B-B5BB-31581701D8DB}">
      <dgm:prSet/>
      <dgm:spPr/>
      <dgm:t>
        <a:bodyPr/>
        <a:lstStyle/>
        <a:p>
          <a:endParaRPr lang="en-US"/>
        </a:p>
      </dgm:t>
    </dgm:pt>
    <dgm:pt modelId="{7D06594E-0639-DB43-9590-885D566F8444}" type="pres">
      <dgm:prSet presAssocID="{A140FA68-2611-41AD-9585-00DA74515AEC}" presName="diagram" presStyleCnt="0">
        <dgm:presLayoutVars>
          <dgm:dir/>
          <dgm:resizeHandles val="exact"/>
        </dgm:presLayoutVars>
      </dgm:prSet>
      <dgm:spPr/>
    </dgm:pt>
    <dgm:pt modelId="{4C93DF2C-3B57-BE47-B0A4-598C19C74608}" type="pres">
      <dgm:prSet presAssocID="{FEDDA981-8F06-4D14-AC3A-1A9BA8E01DB4}" presName="node" presStyleLbl="node1" presStyleIdx="0" presStyleCnt="4">
        <dgm:presLayoutVars>
          <dgm:bulletEnabled val="1"/>
        </dgm:presLayoutVars>
      </dgm:prSet>
      <dgm:spPr/>
    </dgm:pt>
    <dgm:pt modelId="{B1BE0579-5632-7342-A32E-AF07B36CCB6B}" type="pres">
      <dgm:prSet presAssocID="{AF521D4B-D7A5-48D6-81B2-FA36531DC82E}" presName="sibTrans" presStyleLbl="sibTrans2D1" presStyleIdx="0" presStyleCnt="3"/>
      <dgm:spPr/>
    </dgm:pt>
    <dgm:pt modelId="{35210DE6-1E8D-3243-BF6D-723BB899058E}" type="pres">
      <dgm:prSet presAssocID="{AF521D4B-D7A5-48D6-81B2-FA36531DC82E}" presName="connectorText" presStyleLbl="sibTrans2D1" presStyleIdx="0" presStyleCnt="3"/>
      <dgm:spPr/>
    </dgm:pt>
    <dgm:pt modelId="{DC2144F4-2292-2342-8E63-29204C1A520B}" type="pres">
      <dgm:prSet presAssocID="{62D45741-B35D-432F-9F83-9178F0029D57}" presName="node" presStyleLbl="node1" presStyleIdx="1" presStyleCnt="4">
        <dgm:presLayoutVars>
          <dgm:bulletEnabled val="1"/>
        </dgm:presLayoutVars>
      </dgm:prSet>
      <dgm:spPr/>
    </dgm:pt>
    <dgm:pt modelId="{1BEB8CAE-80E3-064D-ACB4-C444CF9553D4}" type="pres">
      <dgm:prSet presAssocID="{8CA62994-C0F8-4120-8FF7-E70319BE617F}" presName="sibTrans" presStyleLbl="sibTrans2D1" presStyleIdx="1" presStyleCnt="3"/>
      <dgm:spPr/>
    </dgm:pt>
    <dgm:pt modelId="{FDDC95DF-BAA8-2A4A-9852-768AC3E4DA2D}" type="pres">
      <dgm:prSet presAssocID="{8CA62994-C0F8-4120-8FF7-E70319BE617F}" presName="connectorText" presStyleLbl="sibTrans2D1" presStyleIdx="1" presStyleCnt="3"/>
      <dgm:spPr/>
    </dgm:pt>
    <dgm:pt modelId="{19E5E7D2-5E81-1644-BED4-6BD4BA386776}" type="pres">
      <dgm:prSet presAssocID="{3012131B-E755-479C-BF55-671DA4BADA8E}" presName="node" presStyleLbl="node1" presStyleIdx="2" presStyleCnt="4">
        <dgm:presLayoutVars>
          <dgm:bulletEnabled val="1"/>
        </dgm:presLayoutVars>
      </dgm:prSet>
      <dgm:spPr/>
    </dgm:pt>
    <dgm:pt modelId="{884A924D-F052-DD4B-BDDB-B0E9964F7323}" type="pres">
      <dgm:prSet presAssocID="{9F230966-9930-4A53-BFC4-A40F79A0D2E9}" presName="sibTrans" presStyleLbl="sibTrans2D1" presStyleIdx="2" presStyleCnt="3"/>
      <dgm:spPr/>
    </dgm:pt>
    <dgm:pt modelId="{5E7FD02D-D3A7-B24D-B849-F23A8A578B89}" type="pres">
      <dgm:prSet presAssocID="{9F230966-9930-4A53-BFC4-A40F79A0D2E9}" presName="connectorText" presStyleLbl="sibTrans2D1" presStyleIdx="2" presStyleCnt="3"/>
      <dgm:spPr/>
    </dgm:pt>
    <dgm:pt modelId="{B6C3B6AF-581B-D043-9C19-708F7C5A5157}" type="pres">
      <dgm:prSet presAssocID="{CA89680B-CF02-4359-A885-150A9DF006C3}" presName="node" presStyleLbl="node1" presStyleIdx="3" presStyleCnt="4">
        <dgm:presLayoutVars>
          <dgm:bulletEnabled val="1"/>
        </dgm:presLayoutVars>
      </dgm:prSet>
      <dgm:spPr/>
    </dgm:pt>
  </dgm:ptLst>
  <dgm:cxnLst>
    <dgm:cxn modelId="{DD83CE16-2EEC-40B5-86AE-335789A6B9A5}" srcId="{A140FA68-2611-41AD-9585-00DA74515AEC}" destId="{FEDDA981-8F06-4D14-AC3A-1A9BA8E01DB4}" srcOrd="0" destOrd="0" parTransId="{FDE436FA-DE56-4CAF-8AC7-97ACE4E2A905}" sibTransId="{AF521D4B-D7A5-48D6-81B2-FA36531DC82E}"/>
    <dgm:cxn modelId="{454AA936-C378-C841-8B6F-95F211EBD487}" type="presOf" srcId="{3012131B-E755-479C-BF55-671DA4BADA8E}" destId="{19E5E7D2-5E81-1644-BED4-6BD4BA386776}" srcOrd="0" destOrd="0" presId="urn:microsoft.com/office/officeart/2005/8/layout/process5"/>
    <dgm:cxn modelId="{E053874D-69B8-4863-9384-6A6901099BA1}" srcId="{A140FA68-2611-41AD-9585-00DA74515AEC}" destId="{3012131B-E755-479C-BF55-671DA4BADA8E}" srcOrd="2" destOrd="0" parTransId="{6D87B162-D530-451D-BCCD-AC9454D0131D}" sibTransId="{9F230966-9930-4A53-BFC4-A40F79A0D2E9}"/>
    <dgm:cxn modelId="{8693D14D-85DE-447B-B5BB-31581701D8DB}" srcId="{A140FA68-2611-41AD-9585-00DA74515AEC}" destId="{CA89680B-CF02-4359-A885-150A9DF006C3}" srcOrd="3" destOrd="0" parTransId="{F92A43E0-DA80-4843-8F64-EC5BCFA274A0}" sibTransId="{F0F92B9B-6363-4D4C-8116-B70792FA2A01}"/>
    <dgm:cxn modelId="{48C9BC69-C2C9-2044-A130-A5FCA9BA0A70}" type="presOf" srcId="{9F230966-9930-4A53-BFC4-A40F79A0D2E9}" destId="{5E7FD02D-D3A7-B24D-B849-F23A8A578B89}" srcOrd="1" destOrd="0" presId="urn:microsoft.com/office/officeart/2005/8/layout/process5"/>
    <dgm:cxn modelId="{7D7D2D6C-940E-D142-9FF6-84A58F9E7E2D}" type="presOf" srcId="{A140FA68-2611-41AD-9585-00DA74515AEC}" destId="{7D06594E-0639-DB43-9590-885D566F8444}" srcOrd="0" destOrd="0" presId="urn:microsoft.com/office/officeart/2005/8/layout/process5"/>
    <dgm:cxn modelId="{438B0879-2C06-584D-A63A-4996ADACD921}" type="presOf" srcId="{8CA62994-C0F8-4120-8FF7-E70319BE617F}" destId="{1BEB8CAE-80E3-064D-ACB4-C444CF9553D4}" srcOrd="0" destOrd="0" presId="urn:microsoft.com/office/officeart/2005/8/layout/process5"/>
    <dgm:cxn modelId="{D747E27C-5324-7E4B-89AD-3D1CD4F02C18}" type="presOf" srcId="{FEDDA981-8F06-4D14-AC3A-1A9BA8E01DB4}" destId="{4C93DF2C-3B57-BE47-B0A4-598C19C74608}" srcOrd="0" destOrd="0" presId="urn:microsoft.com/office/officeart/2005/8/layout/process5"/>
    <dgm:cxn modelId="{3D2D7687-5FAE-D84E-91E1-010D82CBDFCB}" type="presOf" srcId="{9F230966-9930-4A53-BFC4-A40F79A0D2E9}" destId="{884A924D-F052-DD4B-BDDB-B0E9964F7323}" srcOrd="0" destOrd="0" presId="urn:microsoft.com/office/officeart/2005/8/layout/process5"/>
    <dgm:cxn modelId="{DE563C9A-E40C-754E-8E3B-2857AF67E04D}" type="presOf" srcId="{62D45741-B35D-432F-9F83-9178F0029D57}" destId="{DC2144F4-2292-2342-8E63-29204C1A520B}" srcOrd="0" destOrd="0" presId="urn:microsoft.com/office/officeart/2005/8/layout/process5"/>
    <dgm:cxn modelId="{CC437AB1-2A14-3049-A2DC-384EAD471685}" type="presOf" srcId="{AF521D4B-D7A5-48D6-81B2-FA36531DC82E}" destId="{B1BE0579-5632-7342-A32E-AF07B36CCB6B}" srcOrd="0" destOrd="0" presId="urn:microsoft.com/office/officeart/2005/8/layout/process5"/>
    <dgm:cxn modelId="{E7E696CE-57CC-4D42-BEFE-FE1E5A99C445}" type="presOf" srcId="{CA89680B-CF02-4359-A885-150A9DF006C3}" destId="{B6C3B6AF-581B-D043-9C19-708F7C5A5157}" srcOrd="0" destOrd="0" presId="urn:microsoft.com/office/officeart/2005/8/layout/process5"/>
    <dgm:cxn modelId="{2AF1E4D4-E649-3F46-B434-675DAD729E86}" type="presOf" srcId="{8CA62994-C0F8-4120-8FF7-E70319BE617F}" destId="{FDDC95DF-BAA8-2A4A-9852-768AC3E4DA2D}" srcOrd="1" destOrd="0" presId="urn:microsoft.com/office/officeart/2005/8/layout/process5"/>
    <dgm:cxn modelId="{8981BCD6-6B10-49BE-8B2B-19227A545598}" srcId="{A140FA68-2611-41AD-9585-00DA74515AEC}" destId="{62D45741-B35D-432F-9F83-9178F0029D57}" srcOrd="1" destOrd="0" parTransId="{94B2E8D9-2AEA-4C06-8E80-4966C99CF77C}" sibTransId="{8CA62994-C0F8-4120-8FF7-E70319BE617F}"/>
    <dgm:cxn modelId="{EAD253DF-C550-9949-9609-2A959D596CCA}" type="presOf" srcId="{AF521D4B-D7A5-48D6-81B2-FA36531DC82E}" destId="{35210DE6-1E8D-3243-BF6D-723BB899058E}" srcOrd="1" destOrd="0" presId="urn:microsoft.com/office/officeart/2005/8/layout/process5"/>
    <dgm:cxn modelId="{8A561252-72E8-D744-92E2-55FB7232210A}" type="presParOf" srcId="{7D06594E-0639-DB43-9590-885D566F8444}" destId="{4C93DF2C-3B57-BE47-B0A4-598C19C74608}" srcOrd="0" destOrd="0" presId="urn:microsoft.com/office/officeart/2005/8/layout/process5"/>
    <dgm:cxn modelId="{9A33D8F4-AAB8-9A49-9214-B7D55DD55D93}" type="presParOf" srcId="{7D06594E-0639-DB43-9590-885D566F8444}" destId="{B1BE0579-5632-7342-A32E-AF07B36CCB6B}" srcOrd="1" destOrd="0" presId="urn:microsoft.com/office/officeart/2005/8/layout/process5"/>
    <dgm:cxn modelId="{E2FE571C-D9CA-5D4C-B188-E07C53C7C49B}" type="presParOf" srcId="{B1BE0579-5632-7342-A32E-AF07B36CCB6B}" destId="{35210DE6-1E8D-3243-BF6D-723BB899058E}" srcOrd="0" destOrd="0" presId="urn:microsoft.com/office/officeart/2005/8/layout/process5"/>
    <dgm:cxn modelId="{1AFAC2ED-791B-C34C-9455-3B160D968B98}" type="presParOf" srcId="{7D06594E-0639-DB43-9590-885D566F8444}" destId="{DC2144F4-2292-2342-8E63-29204C1A520B}" srcOrd="2" destOrd="0" presId="urn:microsoft.com/office/officeart/2005/8/layout/process5"/>
    <dgm:cxn modelId="{D2524559-2EE0-554E-9B44-D4DAA65F1625}" type="presParOf" srcId="{7D06594E-0639-DB43-9590-885D566F8444}" destId="{1BEB8CAE-80E3-064D-ACB4-C444CF9553D4}" srcOrd="3" destOrd="0" presId="urn:microsoft.com/office/officeart/2005/8/layout/process5"/>
    <dgm:cxn modelId="{B1D96B8C-4557-6E4E-8894-9DE1FA626262}" type="presParOf" srcId="{1BEB8CAE-80E3-064D-ACB4-C444CF9553D4}" destId="{FDDC95DF-BAA8-2A4A-9852-768AC3E4DA2D}" srcOrd="0" destOrd="0" presId="urn:microsoft.com/office/officeart/2005/8/layout/process5"/>
    <dgm:cxn modelId="{5C8DAD0C-5B4B-9648-911B-CE5053D39449}" type="presParOf" srcId="{7D06594E-0639-DB43-9590-885D566F8444}" destId="{19E5E7D2-5E81-1644-BED4-6BD4BA386776}" srcOrd="4" destOrd="0" presId="urn:microsoft.com/office/officeart/2005/8/layout/process5"/>
    <dgm:cxn modelId="{9F12A7DD-B234-784D-85D5-E64EC5BDF645}" type="presParOf" srcId="{7D06594E-0639-DB43-9590-885D566F8444}" destId="{884A924D-F052-DD4B-BDDB-B0E9964F7323}" srcOrd="5" destOrd="0" presId="urn:microsoft.com/office/officeart/2005/8/layout/process5"/>
    <dgm:cxn modelId="{011D3BD5-F29B-0D46-9F94-AB87CB0D07FB}" type="presParOf" srcId="{884A924D-F052-DD4B-BDDB-B0E9964F7323}" destId="{5E7FD02D-D3A7-B24D-B849-F23A8A578B89}" srcOrd="0" destOrd="0" presId="urn:microsoft.com/office/officeart/2005/8/layout/process5"/>
    <dgm:cxn modelId="{87021B2A-30DE-2B47-BA78-5520F480DDBD}" type="presParOf" srcId="{7D06594E-0639-DB43-9590-885D566F8444}" destId="{B6C3B6AF-581B-D043-9C19-708F7C5A5157}"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74E7A-A8B4-456A-A5E0-FD76573B951D}"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9EBBC70A-1634-437B-A65E-83D825569FA3}">
      <dgm:prSet/>
      <dgm:spPr/>
      <dgm:t>
        <a:bodyPr/>
        <a:lstStyle/>
        <a:p>
          <a:r>
            <a:rPr lang="en-US" b="1"/>
            <a:t>We have implemented a Random Forest classifier</a:t>
          </a:r>
          <a:r>
            <a:rPr lang="en-US"/>
            <a:t> with 200 trees (max depth 6) and balanced class weights to predict accident risk.</a:t>
          </a:r>
        </a:p>
      </dgm:t>
    </dgm:pt>
    <dgm:pt modelId="{0C5D285C-1E7C-468A-A6A3-3935FC264FCB}" type="parTrans" cxnId="{DC2269CE-133C-4B03-B802-0553F95B7E34}">
      <dgm:prSet/>
      <dgm:spPr/>
      <dgm:t>
        <a:bodyPr/>
        <a:lstStyle/>
        <a:p>
          <a:endParaRPr lang="en-US"/>
        </a:p>
      </dgm:t>
    </dgm:pt>
    <dgm:pt modelId="{BAF5CCE2-4343-466C-83B9-0B1D3EAC3828}" type="sibTrans" cxnId="{DC2269CE-133C-4B03-B802-0553F95B7E34}">
      <dgm:prSet/>
      <dgm:spPr/>
      <dgm:t>
        <a:bodyPr/>
        <a:lstStyle/>
        <a:p>
          <a:endParaRPr lang="en-US"/>
        </a:p>
      </dgm:t>
    </dgm:pt>
    <dgm:pt modelId="{2A4566C1-6C93-4003-BEA3-60D756F6F1D6}">
      <dgm:prSet/>
      <dgm:spPr/>
      <dgm:t>
        <a:bodyPr/>
        <a:lstStyle/>
        <a:p>
          <a:r>
            <a:rPr lang="en-US" b="1"/>
            <a:t>Latitude &amp; Longitude</a:t>
          </a:r>
          <a:r>
            <a:rPr lang="en-US"/>
            <a:t> are the strongest predictors, showing that </a:t>
          </a:r>
          <a:r>
            <a:rPr lang="en-US" i="1"/>
            <a:t>where</a:t>
          </a:r>
          <a:r>
            <a:rPr lang="en-US"/>
            <a:t> a stop occurs has the biggest impact on whether it turns into an accident.</a:t>
          </a:r>
        </a:p>
      </dgm:t>
    </dgm:pt>
    <dgm:pt modelId="{5C83ED16-2414-4160-AF41-B10D9683E648}" type="parTrans" cxnId="{AE6D5667-F414-4D32-B1ED-056529949395}">
      <dgm:prSet/>
      <dgm:spPr/>
      <dgm:t>
        <a:bodyPr/>
        <a:lstStyle/>
        <a:p>
          <a:endParaRPr lang="en-US"/>
        </a:p>
      </dgm:t>
    </dgm:pt>
    <dgm:pt modelId="{07792D12-F7AD-4A59-955D-999863A45DDC}" type="sibTrans" cxnId="{AE6D5667-F414-4D32-B1ED-056529949395}">
      <dgm:prSet/>
      <dgm:spPr/>
      <dgm:t>
        <a:bodyPr/>
        <a:lstStyle/>
        <a:p>
          <a:endParaRPr lang="en-US"/>
        </a:p>
      </dgm:t>
    </dgm:pt>
    <dgm:pt modelId="{D7E9F1D9-12FF-4D88-A3DF-DA9202F8ABC0}">
      <dgm:prSet/>
      <dgm:spPr/>
      <dgm:t>
        <a:bodyPr/>
        <a:lstStyle/>
        <a:p>
          <a:r>
            <a:rPr lang="en-US" b="1"/>
            <a:t>Year_of_Stop</a:t>
          </a:r>
          <a:r>
            <a:rPr lang="en-US"/>
            <a:t> ranks next, indicating that temporal changes—such as evolving traffic patterns, safety regulations, or reporting practices—play a major role.</a:t>
          </a:r>
        </a:p>
      </dgm:t>
    </dgm:pt>
    <dgm:pt modelId="{2718612F-C94A-4845-83D0-86C6CC95B880}" type="parTrans" cxnId="{420173D1-90A1-4186-AEAE-55ECC9F96D8E}">
      <dgm:prSet/>
      <dgm:spPr/>
      <dgm:t>
        <a:bodyPr/>
        <a:lstStyle/>
        <a:p>
          <a:endParaRPr lang="en-US"/>
        </a:p>
      </dgm:t>
    </dgm:pt>
    <dgm:pt modelId="{ADB41D4E-253B-4286-89C2-A4DEFE3CC4B2}" type="sibTrans" cxnId="{420173D1-90A1-4186-AEAE-55ECC9F96D8E}">
      <dgm:prSet/>
      <dgm:spPr/>
      <dgm:t>
        <a:bodyPr/>
        <a:lstStyle/>
        <a:p>
          <a:endParaRPr lang="en-US"/>
        </a:p>
      </dgm:t>
    </dgm:pt>
    <dgm:pt modelId="{F1DD3230-0894-4333-B540-BB5C6590F690}">
      <dgm:prSet/>
      <dgm:spPr/>
      <dgm:t>
        <a:bodyPr/>
        <a:lstStyle/>
        <a:p>
          <a:r>
            <a:rPr lang="en-US" b="1"/>
            <a:t>SubAgency &amp; Hour</a:t>
          </a:r>
          <a:r>
            <a:rPr lang="en-US"/>
            <a:t> follow, meaning both the enforcing agency’s procedures and the time of day (e.g., rush‑hour vs. off‑peak) meaningfully influence accident likelihood.</a:t>
          </a:r>
        </a:p>
      </dgm:t>
    </dgm:pt>
    <dgm:pt modelId="{33A13B17-1369-4BC1-AE20-5257BE82FA23}" type="parTrans" cxnId="{3991DF3F-2289-4627-BCCB-485E090B10AA}">
      <dgm:prSet/>
      <dgm:spPr/>
      <dgm:t>
        <a:bodyPr/>
        <a:lstStyle/>
        <a:p>
          <a:endParaRPr lang="en-US"/>
        </a:p>
      </dgm:t>
    </dgm:pt>
    <dgm:pt modelId="{83D265EA-CA88-40AE-B6CC-DB81857F83FF}" type="sibTrans" cxnId="{3991DF3F-2289-4627-BCCB-485E090B10AA}">
      <dgm:prSet/>
      <dgm:spPr/>
      <dgm:t>
        <a:bodyPr/>
        <a:lstStyle/>
        <a:p>
          <a:endParaRPr lang="en-US"/>
        </a:p>
      </dgm:t>
    </dgm:pt>
    <dgm:pt modelId="{943FD223-8430-4B2C-87CA-852097ADEBA0}">
      <dgm:prSet/>
      <dgm:spPr/>
      <dgm:t>
        <a:bodyPr/>
        <a:lstStyle/>
        <a:p>
          <a:r>
            <a:rPr lang="en-US" b="1"/>
            <a:t>Alcohol &amp; Work Zone flags</a:t>
          </a:r>
          <a:r>
            <a:rPr lang="en-US"/>
            <a:t> have the lowest importance, suggesting these binary indicators contribute less predictive signal compared to spatial and categorical features.</a:t>
          </a:r>
        </a:p>
      </dgm:t>
    </dgm:pt>
    <dgm:pt modelId="{9E058ECA-2934-41AC-9E56-AF3FC5B9937B}" type="parTrans" cxnId="{2E9B1939-23EC-48D9-9ED0-1BAD5412D924}">
      <dgm:prSet/>
      <dgm:spPr/>
      <dgm:t>
        <a:bodyPr/>
        <a:lstStyle/>
        <a:p>
          <a:endParaRPr lang="en-US"/>
        </a:p>
      </dgm:t>
    </dgm:pt>
    <dgm:pt modelId="{A038BE9E-D0AB-40EE-AC8C-34A204A719C4}" type="sibTrans" cxnId="{2E9B1939-23EC-48D9-9ED0-1BAD5412D924}">
      <dgm:prSet/>
      <dgm:spPr/>
      <dgm:t>
        <a:bodyPr/>
        <a:lstStyle/>
        <a:p>
          <a:endParaRPr lang="en-US"/>
        </a:p>
      </dgm:t>
    </dgm:pt>
    <dgm:pt modelId="{70BA2B4E-926E-424C-825F-E1479665F463}" type="pres">
      <dgm:prSet presAssocID="{9F474E7A-A8B4-456A-A5E0-FD76573B951D}" presName="compositeShape" presStyleCnt="0">
        <dgm:presLayoutVars>
          <dgm:chMax val="7"/>
          <dgm:dir/>
          <dgm:resizeHandles val="exact"/>
        </dgm:presLayoutVars>
      </dgm:prSet>
      <dgm:spPr/>
    </dgm:pt>
    <dgm:pt modelId="{60D95D43-ABB0-3544-9641-4141DD3B1555}" type="pres">
      <dgm:prSet presAssocID="{9F474E7A-A8B4-456A-A5E0-FD76573B951D}" presName="wedge1" presStyleLbl="node1" presStyleIdx="0" presStyleCnt="5"/>
      <dgm:spPr/>
    </dgm:pt>
    <dgm:pt modelId="{994F155C-A23D-0541-BBE8-9989D02E3FE0}" type="pres">
      <dgm:prSet presAssocID="{9F474E7A-A8B4-456A-A5E0-FD76573B951D}" presName="wedge1Tx" presStyleLbl="node1" presStyleIdx="0" presStyleCnt="5">
        <dgm:presLayoutVars>
          <dgm:chMax val="0"/>
          <dgm:chPref val="0"/>
          <dgm:bulletEnabled val="1"/>
        </dgm:presLayoutVars>
      </dgm:prSet>
      <dgm:spPr/>
    </dgm:pt>
    <dgm:pt modelId="{A48CAA2E-470C-8B4D-AA33-1EBACDB123BE}" type="pres">
      <dgm:prSet presAssocID="{9F474E7A-A8B4-456A-A5E0-FD76573B951D}" presName="wedge2" presStyleLbl="node1" presStyleIdx="1" presStyleCnt="5"/>
      <dgm:spPr/>
    </dgm:pt>
    <dgm:pt modelId="{556FA6D4-88C1-FB42-A6A0-D00A40EE8453}" type="pres">
      <dgm:prSet presAssocID="{9F474E7A-A8B4-456A-A5E0-FD76573B951D}" presName="wedge2Tx" presStyleLbl="node1" presStyleIdx="1" presStyleCnt="5">
        <dgm:presLayoutVars>
          <dgm:chMax val="0"/>
          <dgm:chPref val="0"/>
          <dgm:bulletEnabled val="1"/>
        </dgm:presLayoutVars>
      </dgm:prSet>
      <dgm:spPr/>
    </dgm:pt>
    <dgm:pt modelId="{D30C9616-77A2-5E48-BF33-CFA9E085CD02}" type="pres">
      <dgm:prSet presAssocID="{9F474E7A-A8B4-456A-A5E0-FD76573B951D}" presName="wedge3" presStyleLbl="node1" presStyleIdx="2" presStyleCnt="5"/>
      <dgm:spPr/>
    </dgm:pt>
    <dgm:pt modelId="{DBFA3369-7099-514A-B4B4-626169407C6A}" type="pres">
      <dgm:prSet presAssocID="{9F474E7A-A8B4-456A-A5E0-FD76573B951D}" presName="wedge3Tx" presStyleLbl="node1" presStyleIdx="2" presStyleCnt="5">
        <dgm:presLayoutVars>
          <dgm:chMax val="0"/>
          <dgm:chPref val="0"/>
          <dgm:bulletEnabled val="1"/>
        </dgm:presLayoutVars>
      </dgm:prSet>
      <dgm:spPr/>
    </dgm:pt>
    <dgm:pt modelId="{1065B1DE-9DA5-C54D-936B-EABF8CA24D21}" type="pres">
      <dgm:prSet presAssocID="{9F474E7A-A8B4-456A-A5E0-FD76573B951D}" presName="wedge4" presStyleLbl="node1" presStyleIdx="3" presStyleCnt="5"/>
      <dgm:spPr/>
    </dgm:pt>
    <dgm:pt modelId="{9FAA433B-795F-AA44-9736-149EE935F936}" type="pres">
      <dgm:prSet presAssocID="{9F474E7A-A8B4-456A-A5E0-FD76573B951D}" presName="wedge4Tx" presStyleLbl="node1" presStyleIdx="3" presStyleCnt="5">
        <dgm:presLayoutVars>
          <dgm:chMax val="0"/>
          <dgm:chPref val="0"/>
          <dgm:bulletEnabled val="1"/>
        </dgm:presLayoutVars>
      </dgm:prSet>
      <dgm:spPr/>
    </dgm:pt>
    <dgm:pt modelId="{F6354CBD-AE94-BA4D-982D-BF1DF7818662}" type="pres">
      <dgm:prSet presAssocID="{9F474E7A-A8B4-456A-A5E0-FD76573B951D}" presName="wedge5" presStyleLbl="node1" presStyleIdx="4" presStyleCnt="5"/>
      <dgm:spPr/>
    </dgm:pt>
    <dgm:pt modelId="{A0250A23-E269-1246-AC74-CE777ECCB54B}" type="pres">
      <dgm:prSet presAssocID="{9F474E7A-A8B4-456A-A5E0-FD76573B951D}" presName="wedge5Tx" presStyleLbl="node1" presStyleIdx="4" presStyleCnt="5">
        <dgm:presLayoutVars>
          <dgm:chMax val="0"/>
          <dgm:chPref val="0"/>
          <dgm:bulletEnabled val="1"/>
        </dgm:presLayoutVars>
      </dgm:prSet>
      <dgm:spPr/>
    </dgm:pt>
  </dgm:ptLst>
  <dgm:cxnLst>
    <dgm:cxn modelId="{643CD607-0D25-924A-9E9C-6361FBCEC6AC}" type="presOf" srcId="{2A4566C1-6C93-4003-BEA3-60D756F6F1D6}" destId="{556FA6D4-88C1-FB42-A6A0-D00A40EE8453}" srcOrd="1" destOrd="0" presId="urn:microsoft.com/office/officeart/2005/8/layout/chart3"/>
    <dgm:cxn modelId="{4781430A-A3FB-7A49-9FF5-19A4DF278A00}" type="presOf" srcId="{D7E9F1D9-12FF-4D88-A3DF-DA9202F8ABC0}" destId="{D30C9616-77A2-5E48-BF33-CFA9E085CD02}" srcOrd="0" destOrd="0" presId="urn:microsoft.com/office/officeart/2005/8/layout/chart3"/>
    <dgm:cxn modelId="{57843F17-2D0D-7E4F-88B3-ED448841F17A}" type="presOf" srcId="{943FD223-8430-4B2C-87CA-852097ADEBA0}" destId="{A0250A23-E269-1246-AC74-CE777ECCB54B}" srcOrd="1" destOrd="0" presId="urn:microsoft.com/office/officeart/2005/8/layout/chart3"/>
    <dgm:cxn modelId="{2E9B1939-23EC-48D9-9ED0-1BAD5412D924}" srcId="{9F474E7A-A8B4-456A-A5E0-FD76573B951D}" destId="{943FD223-8430-4B2C-87CA-852097ADEBA0}" srcOrd="4" destOrd="0" parTransId="{9E058ECA-2934-41AC-9E56-AF3FC5B9937B}" sibTransId="{A038BE9E-D0AB-40EE-AC8C-34A204A719C4}"/>
    <dgm:cxn modelId="{3991DF3F-2289-4627-BCCB-485E090B10AA}" srcId="{9F474E7A-A8B4-456A-A5E0-FD76573B951D}" destId="{F1DD3230-0894-4333-B540-BB5C6590F690}" srcOrd="3" destOrd="0" parTransId="{33A13B17-1369-4BC1-AE20-5257BE82FA23}" sibTransId="{83D265EA-CA88-40AE-B6CC-DB81857F83FF}"/>
    <dgm:cxn modelId="{AE6D5667-F414-4D32-B1ED-056529949395}" srcId="{9F474E7A-A8B4-456A-A5E0-FD76573B951D}" destId="{2A4566C1-6C93-4003-BEA3-60D756F6F1D6}" srcOrd="1" destOrd="0" parTransId="{5C83ED16-2414-4160-AF41-B10D9683E648}" sibTransId="{07792D12-F7AD-4A59-955D-999863A45DDC}"/>
    <dgm:cxn modelId="{D4614499-F478-4947-B662-818797E7107F}" type="presOf" srcId="{2A4566C1-6C93-4003-BEA3-60D756F6F1D6}" destId="{A48CAA2E-470C-8B4D-AA33-1EBACDB123BE}" srcOrd="0" destOrd="0" presId="urn:microsoft.com/office/officeart/2005/8/layout/chart3"/>
    <dgm:cxn modelId="{10F0669E-F88F-5443-B063-F3B3001493BA}" type="presOf" srcId="{F1DD3230-0894-4333-B540-BB5C6590F690}" destId="{9FAA433B-795F-AA44-9736-149EE935F936}" srcOrd="1" destOrd="0" presId="urn:microsoft.com/office/officeart/2005/8/layout/chart3"/>
    <dgm:cxn modelId="{E1B552A8-4383-4C46-9017-5D54A24F1F52}" type="presOf" srcId="{9EBBC70A-1634-437B-A65E-83D825569FA3}" destId="{994F155C-A23D-0541-BBE8-9989D02E3FE0}" srcOrd="1" destOrd="0" presId="urn:microsoft.com/office/officeart/2005/8/layout/chart3"/>
    <dgm:cxn modelId="{E8BCA8AA-F8D7-7440-B7E6-2F45C46971E0}" type="presOf" srcId="{D7E9F1D9-12FF-4D88-A3DF-DA9202F8ABC0}" destId="{DBFA3369-7099-514A-B4B4-626169407C6A}" srcOrd="1" destOrd="0" presId="urn:microsoft.com/office/officeart/2005/8/layout/chart3"/>
    <dgm:cxn modelId="{B63673AF-9BD1-EF48-B240-2E9BB8E9220E}" type="presOf" srcId="{9F474E7A-A8B4-456A-A5E0-FD76573B951D}" destId="{70BA2B4E-926E-424C-825F-E1479665F463}" srcOrd="0" destOrd="0" presId="urn:microsoft.com/office/officeart/2005/8/layout/chart3"/>
    <dgm:cxn modelId="{0CCA80B0-E515-2F4A-B6BB-07C9B058D40D}" type="presOf" srcId="{F1DD3230-0894-4333-B540-BB5C6590F690}" destId="{1065B1DE-9DA5-C54D-936B-EABF8CA24D21}" srcOrd="0" destOrd="0" presId="urn:microsoft.com/office/officeart/2005/8/layout/chart3"/>
    <dgm:cxn modelId="{509374C9-6FA1-E643-89D7-405A66A07C4D}" type="presOf" srcId="{9EBBC70A-1634-437B-A65E-83D825569FA3}" destId="{60D95D43-ABB0-3544-9641-4141DD3B1555}" srcOrd="0" destOrd="0" presId="urn:microsoft.com/office/officeart/2005/8/layout/chart3"/>
    <dgm:cxn modelId="{DC2269CE-133C-4B03-B802-0553F95B7E34}" srcId="{9F474E7A-A8B4-456A-A5E0-FD76573B951D}" destId="{9EBBC70A-1634-437B-A65E-83D825569FA3}" srcOrd="0" destOrd="0" parTransId="{0C5D285C-1E7C-468A-A6A3-3935FC264FCB}" sibTransId="{BAF5CCE2-4343-466C-83B9-0B1D3EAC3828}"/>
    <dgm:cxn modelId="{420173D1-90A1-4186-AEAE-55ECC9F96D8E}" srcId="{9F474E7A-A8B4-456A-A5E0-FD76573B951D}" destId="{D7E9F1D9-12FF-4D88-A3DF-DA9202F8ABC0}" srcOrd="2" destOrd="0" parTransId="{2718612F-C94A-4845-83D0-86C6CC95B880}" sibTransId="{ADB41D4E-253B-4286-89C2-A4DEFE3CC4B2}"/>
    <dgm:cxn modelId="{DBADCBDE-78D5-5F4E-9FBF-E6DEA0CAAC78}" type="presOf" srcId="{943FD223-8430-4B2C-87CA-852097ADEBA0}" destId="{F6354CBD-AE94-BA4D-982D-BF1DF7818662}" srcOrd="0" destOrd="0" presId="urn:microsoft.com/office/officeart/2005/8/layout/chart3"/>
    <dgm:cxn modelId="{19237F8A-CF7E-0A4F-B5FD-95B2A4335F21}" type="presParOf" srcId="{70BA2B4E-926E-424C-825F-E1479665F463}" destId="{60D95D43-ABB0-3544-9641-4141DD3B1555}" srcOrd="0" destOrd="0" presId="urn:microsoft.com/office/officeart/2005/8/layout/chart3"/>
    <dgm:cxn modelId="{BF6062C5-B6F3-B841-819F-8EC7CC3AC20F}" type="presParOf" srcId="{70BA2B4E-926E-424C-825F-E1479665F463}" destId="{994F155C-A23D-0541-BBE8-9989D02E3FE0}" srcOrd="1" destOrd="0" presId="urn:microsoft.com/office/officeart/2005/8/layout/chart3"/>
    <dgm:cxn modelId="{CE9391DD-B944-6D4A-BE2C-AD680B2205A7}" type="presParOf" srcId="{70BA2B4E-926E-424C-825F-E1479665F463}" destId="{A48CAA2E-470C-8B4D-AA33-1EBACDB123BE}" srcOrd="2" destOrd="0" presId="urn:microsoft.com/office/officeart/2005/8/layout/chart3"/>
    <dgm:cxn modelId="{9C303DBB-94F9-EA4F-904C-C5E9FC057DCD}" type="presParOf" srcId="{70BA2B4E-926E-424C-825F-E1479665F463}" destId="{556FA6D4-88C1-FB42-A6A0-D00A40EE8453}" srcOrd="3" destOrd="0" presId="urn:microsoft.com/office/officeart/2005/8/layout/chart3"/>
    <dgm:cxn modelId="{F3C61E44-188D-B442-8E4A-E10D16F3787E}" type="presParOf" srcId="{70BA2B4E-926E-424C-825F-E1479665F463}" destId="{D30C9616-77A2-5E48-BF33-CFA9E085CD02}" srcOrd="4" destOrd="0" presId="urn:microsoft.com/office/officeart/2005/8/layout/chart3"/>
    <dgm:cxn modelId="{735D444C-F531-024D-BE4D-EC5D09DEBD73}" type="presParOf" srcId="{70BA2B4E-926E-424C-825F-E1479665F463}" destId="{DBFA3369-7099-514A-B4B4-626169407C6A}" srcOrd="5" destOrd="0" presId="urn:microsoft.com/office/officeart/2005/8/layout/chart3"/>
    <dgm:cxn modelId="{020C2C35-703A-2847-AC8D-35154D63A502}" type="presParOf" srcId="{70BA2B4E-926E-424C-825F-E1479665F463}" destId="{1065B1DE-9DA5-C54D-936B-EABF8CA24D21}" srcOrd="6" destOrd="0" presId="urn:microsoft.com/office/officeart/2005/8/layout/chart3"/>
    <dgm:cxn modelId="{DDA4AF7C-B9A8-664F-80E1-5C42935F68FC}" type="presParOf" srcId="{70BA2B4E-926E-424C-825F-E1479665F463}" destId="{9FAA433B-795F-AA44-9736-149EE935F936}" srcOrd="7" destOrd="0" presId="urn:microsoft.com/office/officeart/2005/8/layout/chart3"/>
    <dgm:cxn modelId="{08A9EC73-B9BF-9245-9F39-8010DDDB6A8E}" type="presParOf" srcId="{70BA2B4E-926E-424C-825F-E1479665F463}" destId="{F6354CBD-AE94-BA4D-982D-BF1DF7818662}" srcOrd="8" destOrd="0" presId="urn:microsoft.com/office/officeart/2005/8/layout/chart3"/>
    <dgm:cxn modelId="{40005BD9-729C-9C47-AD96-006972891C0F}" type="presParOf" srcId="{70BA2B4E-926E-424C-825F-E1479665F463}" destId="{A0250A23-E269-1246-AC74-CE777ECCB54B}"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3CDB27-A661-47A7-9816-DA6A6167778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3DA73B-5254-45AA-B6ED-421409A8744B}">
      <dgm:prSet/>
      <dgm:spPr/>
      <dgm:t>
        <a:bodyPr/>
        <a:lstStyle/>
        <a:p>
          <a:r>
            <a:rPr lang="en-US"/>
            <a:t>The graphic shows how different violation types are distributed across genders: Female, Male, and Unknown.</a:t>
          </a:r>
        </a:p>
      </dgm:t>
    </dgm:pt>
    <dgm:pt modelId="{E857CC15-4147-49EA-8726-4FDA1CF712B8}" type="parTrans" cxnId="{E8FB639C-8612-4A8E-8FE7-34979FA988F2}">
      <dgm:prSet/>
      <dgm:spPr/>
      <dgm:t>
        <a:bodyPr/>
        <a:lstStyle/>
        <a:p>
          <a:endParaRPr lang="en-US"/>
        </a:p>
      </dgm:t>
    </dgm:pt>
    <dgm:pt modelId="{DDE24A90-1B13-45E9-A84E-00DDF3E8FF0A}" type="sibTrans" cxnId="{E8FB639C-8612-4A8E-8FE7-34979FA988F2}">
      <dgm:prSet/>
      <dgm:spPr/>
      <dgm:t>
        <a:bodyPr/>
        <a:lstStyle/>
        <a:p>
          <a:endParaRPr lang="en-US"/>
        </a:p>
      </dgm:t>
    </dgm:pt>
    <dgm:pt modelId="{1E91A7EB-3F59-4AC3-8962-0C753F5FEDC6}">
      <dgm:prSet/>
      <dgm:spPr/>
      <dgm:t>
        <a:bodyPr/>
        <a:lstStyle/>
        <a:p>
          <a:r>
            <a:rPr lang="en-US"/>
            <a:t>Women tend to receive a higher percentage of Warning violations compared to men.</a:t>
          </a:r>
        </a:p>
      </dgm:t>
    </dgm:pt>
    <dgm:pt modelId="{5787F7BB-B536-4126-82F2-877FD8991D40}" type="parTrans" cxnId="{7D4395A4-3712-44E4-ABD5-219B7A37CBA4}">
      <dgm:prSet/>
      <dgm:spPr/>
      <dgm:t>
        <a:bodyPr/>
        <a:lstStyle/>
        <a:p>
          <a:endParaRPr lang="en-US"/>
        </a:p>
      </dgm:t>
    </dgm:pt>
    <dgm:pt modelId="{0DE59622-7606-4867-8844-9D4E2B9D1315}" type="sibTrans" cxnId="{7D4395A4-3712-44E4-ABD5-219B7A37CBA4}">
      <dgm:prSet/>
      <dgm:spPr/>
      <dgm:t>
        <a:bodyPr/>
        <a:lstStyle/>
        <a:p>
          <a:endParaRPr lang="en-US"/>
        </a:p>
      </dgm:t>
    </dgm:pt>
    <dgm:pt modelId="{328035C2-D8F3-43EE-B722-72A7A7007862}">
      <dgm:prSet/>
      <dgm:spPr/>
      <dgm:t>
        <a:bodyPr/>
        <a:lstStyle/>
        <a:p>
          <a:r>
            <a:rPr lang="en-US"/>
            <a:t>Men have a different pattern, likely receiving more of other types like Citations or ESERO violations.</a:t>
          </a:r>
        </a:p>
      </dgm:t>
    </dgm:pt>
    <dgm:pt modelId="{DC78BEBD-33EF-4095-A407-03693385D196}" type="parTrans" cxnId="{4DFD7D7F-1953-41EC-B1B5-FC13CB89931E}">
      <dgm:prSet/>
      <dgm:spPr/>
      <dgm:t>
        <a:bodyPr/>
        <a:lstStyle/>
        <a:p>
          <a:endParaRPr lang="en-US"/>
        </a:p>
      </dgm:t>
    </dgm:pt>
    <dgm:pt modelId="{C462C7E9-0DDA-417A-A2E1-7DC13A89E5E2}" type="sibTrans" cxnId="{4DFD7D7F-1953-41EC-B1B5-FC13CB89931E}">
      <dgm:prSet/>
      <dgm:spPr/>
      <dgm:t>
        <a:bodyPr/>
        <a:lstStyle/>
        <a:p>
          <a:endParaRPr lang="en-US"/>
        </a:p>
      </dgm:t>
    </dgm:pt>
    <dgm:pt modelId="{5332CBAB-AFEC-45F3-90CE-5C5E8846D992}">
      <dgm:prSet/>
      <dgm:spPr/>
      <dgm:t>
        <a:bodyPr/>
        <a:lstStyle/>
        <a:p>
          <a:r>
            <a:rPr lang="en-US"/>
            <a:t>Overall, there are clear gender-based differences in the kinds of traffic violations issued.</a:t>
          </a:r>
        </a:p>
      </dgm:t>
    </dgm:pt>
    <dgm:pt modelId="{9D005090-EF4F-473E-A3E1-57E15948E74A}" type="parTrans" cxnId="{7653E365-B65F-4774-B91B-8581CC629608}">
      <dgm:prSet/>
      <dgm:spPr/>
      <dgm:t>
        <a:bodyPr/>
        <a:lstStyle/>
        <a:p>
          <a:endParaRPr lang="en-US"/>
        </a:p>
      </dgm:t>
    </dgm:pt>
    <dgm:pt modelId="{DCA5140D-CEA9-4C58-A39A-DDF2D6ACC5E3}" type="sibTrans" cxnId="{7653E365-B65F-4774-B91B-8581CC629608}">
      <dgm:prSet/>
      <dgm:spPr/>
      <dgm:t>
        <a:bodyPr/>
        <a:lstStyle/>
        <a:p>
          <a:endParaRPr lang="en-US"/>
        </a:p>
      </dgm:t>
    </dgm:pt>
    <dgm:pt modelId="{C0F1291A-AE73-6047-9C79-CA891B4C5EBA}" type="pres">
      <dgm:prSet presAssocID="{C23CDB27-A661-47A7-9816-DA6A6167778F}" presName="vert0" presStyleCnt="0">
        <dgm:presLayoutVars>
          <dgm:dir/>
          <dgm:animOne val="branch"/>
          <dgm:animLvl val="lvl"/>
        </dgm:presLayoutVars>
      </dgm:prSet>
      <dgm:spPr/>
    </dgm:pt>
    <dgm:pt modelId="{FA4A0361-7942-A540-B8E2-DEC0AB5DEFA1}" type="pres">
      <dgm:prSet presAssocID="{F73DA73B-5254-45AA-B6ED-421409A8744B}" presName="thickLine" presStyleLbl="alignNode1" presStyleIdx="0" presStyleCnt="4"/>
      <dgm:spPr/>
    </dgm:pt>
    <dgm:pt modelId="{A2C95102-E42F-5746-AD5D-8F4B43BAD7FC}" type="pres">
      <dgm:prSet presAssocID="{F73DA73B-5254-45AA-B6ED-421409A8744B}" presName="horz1" presStyleCnt="0"/>
      <dgm:spPr/>
    </dgm:pt>
    <dgm:pt modelId="{5F318BC9-4163-A44C-86B8-4DF7CDA669A1}" type="pres">
      <dgm:prSet presAssocID="{F73DA73B-5254-45AA-B6ED-421409A8744B}" presName="tx1" presStyleLbl="revTx" presStyleIdx="0" presStyleCnt="4"/>
      <dgm:spPr/>
    </dgm:pt>
    <dgm:pt modelId="{680FCEF6-1AE1-8D40-A4CA-B45F2A7D791C}" type="pres">
      <dgm:prSet presAssocID="{F73DA73B-5254-45AA-B6ED-421409A8744B}" presName="vert1" presStyleCnt="0"/>
      <dgm:spPr/>
    </dgm:pt>
    <dgm:pt modelId="{B7FEB646-95DE-4D4D-BDD8-27A604322FDC}" type="pres">
      <dgm:prSet presAssocID="{1E91A7EB-3F59-4AC3-8962-0C753F5FEDC6}" presName="thickLine" presStyleLbl="alignNode1" presStyleIdx="1" presStyleCnt="4"/>
      <dgm:spPr/>
    </dgm:pt>
    <dgm:pt modelId="{A74E7521-8ED4-EC42-959B-71BE09EAC092}" type="pres">
      <dgm:prSet presAssocID="{1E91A7EB-3F59-4AC3-8962-0C753F5FEDC6}" presName="horz1" presStyleCnt="0"/>
      <dgm:spPr/>
    </dgm:pt>
    <dgm:pt modelId="{C397617E-69B3-CA47-9F15-77D6BF9B264D}" type="pres">
      <dgm:prSet presAssocID="{1E91A7EB-3F59-4AC3-8962-0C753F5FEDC6}" presName="tx1" presStyleLbl="revTx" presStyleIdx="1" presStyleCnt="4"/>
      <dgm:spPr/>
    </dgm:pt>
    <dgm:pt modelId="{FC5ACDB0-9635-CD48-8F6C-8A7149EA542F}" type="pres">
      <dgm:prSet presAssocID="{1E91A7EB-3F59-4AC3-8962-0C753F5FEDC6}" presName="vert1" presStyleCnt="0"/>
      <dgm:spPr/>
    </dgm:pt>
    <dgm:pt modelId="{551C5643-99E2-2D43-A97C-3B82CA742E61}" type="pres">
      <dgm:prSet presAssocID="{328035C2-D8F3-43EE-B722-72A7A7007862}" presName="thickLine" presStyleLbl="alignNode1" presStyleIdx="2" presStyleCnt="4"/>
      <dgm:spPr/>
    </dgm:pt>
    <dgm:pt modelId="{ED1F34B8-0EAB-9E42-8278-0270F634CC70}" type="pres">
      <dgm:prSet presAssocID="{328035C2-D8F3-43EE-B722-72A7A7007862}" presName="horz1" presStyleCnt="0"/>
      <dgm:spPr/>
    </dgm:pt>
    <dgm:pt modelId="{C794B4FB-181E-7A47-92D6-42BEF9A4A136}" type="pres">
      <dgm:prSet presAssocID="{328035C2-D8F3-43EE-B722-72A7A7007862}" presName="tx1" presStyleLbl="revTx" presStyleIdx="2" presStyleCnt="4"/>
      <dgm:spPr/>
    </dgm:pt>
    <dgm:pt modelId="{4CDB9F58-E39A-DD42-BC32-E3BBDF743450}" type="pres">
      <dgm:prSet presAssocID="{328035C2-D8F3-43EE-B722-72A7A7007862}" presName="vert1" presStyleCnt="0"/>
      <dgm:spPr/>
    </dgm:pt>
    <dgm:pt modelId="{ED3A2775-538A-634F-89B0-5F9C0B2C8C54}" type="pres">
      <dgm:prSet presAssocID="{5332CBAB-AFEC-45F3-90CE-5C5E8846D992}" presName="thickLine" presStyleLbl="alignNode1" presStyleIdx="3" presStyleCnt="4"/>
      <dgm:spPr/>
    </dgm:pt>
    <dgm:pt modelId="{486DAAF2-343B-974C-AD33-355816B47A4E}" type="pres">
      <dgm:prSet presAssocID="{5332CBAB-AFEC-45F3-90CE-5C5E8846D992}" presName="horz1" presStyleCnt="0"/>
      <dgm:spPr/>
    </dgm:pt>
    <dgm:pt modelId="{8766AD83-E288-F443-89A2-CA36BDCA0815}" type="pres">
      <dgm:prSet presAssocID="{5332CBAB-AFEC-45F3-90CE-5C5E8846D992}" presName="tx1" presStyleLbl="revTx" presStyleIdx="3" presStyleCnt="4"/>
      <dgm:spPr/>
    </dgm:pt>
    <dgm:pt modelId="{E26A1708-B247-7640-AED7-728CE03BD46D}" type="pres">
      <dgm:prSet presAssocID="{5332CBAB-AFEC-45F3-90CE-5C5E8846D992}" presName="vert1" presStyleCnt="0"/>
      <dgm:spPr/>
    </dgm:pt>
  </dgm:ptLst>
  <dgm:cxnLst>
    <dgm:cxn modelId="{9706000C-7EFC-CB41-920B-9940CE22461C}" type="presOf" srcId="{5332CBAB-AFEC-45F3-90CE-5C5E8846D992}" destId="{8766AD83-E288-F443-89A2-CA36BDCA0815}" srcOrd="0" destOrd="0" presId="urn:microsoft.com/office/officeart/2008/layout/LinedList"/>
    <dgm:cxn modelId="{9D1F7D16-6691-304A-ADA9-AF0EDFF0F710}" type="presOf" srcId="{328035C2-D8F3-43EE-B722-72A7A7007862}" destId="{C794B4FB-181E-7A47-92D6-42BEF9A4A136}" srcOrd="0" destOrd="0" presId="urn:microsoft.com/office/officeart/2008/layout/LinedList"/>
    <dgm:cxn modelId="{A20FA516-C61D-CF41-982E-082F2B871FE0}" type="presOf" srcId="{F73DA73B-5254-45AA-B6ED-421409A8744B}" destId="{5F318BC9-4163-A44C-86B8-4DF7CDA669A1}" srcOrd="0" destOrd="0" presId="urn:microsoft.com/office/officeart/2008/layout/LinedList"/>
    <dgm:cxn modelId="{3018273D-C7BC-3542-AADB-564E76EC5022}" type="presOf" srcId="{1E91A7EB-3F59-4AC3-8962-0C753F5FEDC6}" destId="{C397617E-69B3-CA47-9F15-77D6BF9B264D}" srcOrd="0" destOrd="0" presId="urn:microsoft.com/office/officeart/2008/layout/LinedList"/>
    <dgm:cxn modelId="{9D42795F-6E17-0448-83FF-7BE6E03A554A}" type="presOf" srcId="{C23CDB27-A661-47A7-9816-DA6A6167778F}" destId="{C0F1291A-AE73-6047-9C79-CA891B4C5EBA}" srcOrd="0" destOrd="0" presId="urn:microsoft.com/office/officeart/2008/layout/LinedList"/>
    <dgm:cxn modelId="{7653E365-B65F-4774-B91B-8581CC629608}" srcId="{C23CDB27-A661-47A7-9816-DA6A6167778F}" destId="{5332CBAB-AFEC-45F3-90CE-5C5E8846D992}" srcOrd="3" destOrd="0" parTransId="{9D005090-EF4F-473E-A3E1-57E15948E74A}" sibTransId="{DCA5140D-CEA9-4C58-A39A-DDF2D6ACC5E3}"/>
    <dgm:cxn modelId="{4DFD7D7F-1953-41EC-B1B5-FC13CB89931E}" srcId="{C23CDB27-A661-47A7-9816-DA6A6167778F}" destId="{328035C2-D8F3-43EE-B722-72A7A7007862}" srcOrd="2" destOrd="0" parTransId="{DC78BEBD-33EF-4095-A407-03693385D196}" sibTransId="{C462C7E9-0DDA-417A-A2E1-7DC13A89E5E2}"/>
    <dgm:cxn modelId="{E8FB639C-8612-4A8E-8FE7-34979FA988F2}" srcId="{C23CDB27-A661-47A7-9816-DA6A6167778F}" destId="{F73DA73B-5254-45AA-B6ED-421409A8744B}" srcOrd="0" destOrd="0" parTransId="{E857CC15-4147-49EA-8726-4FDA1CF712B8}" sibTransId="{DDE24A90-1B13-45E9-A84E-00DDF3E8FF0A}"/>
    <dgm:cxn modelId="{7D4395A4-3712-44E4-ABD5-219B7A37CBA4}" srcId="{C23CDB27-A661-47A7-9816-DA6A6167778F}" destId="{1E91A7EB-3F59-4AC3-8962-0C753F5FEDC6}" srcOrd="1" destOrd="0" parTransId="{5787F7BB-B536-4126-82F2-877FD8991D40}" sibTransId="{0DE59622-7606-4867-8844-9D4E2B9D1315}"/>
    <dgm:cxn modelId="{CB1387A7-C4C8-7347-8D48-2C3298D23AC0}" type="presParOf" srcId="{C0F1291A-AE73-6047-9C79-CA891B4C5EBA}" destId="{FA4A0361-7942-A540-B8E2-DEC0AB5DEFA1}" srcOrd="0" destOrd="0" presId="urn:microsoft.com/office/officeart/2008/layout/LinedList"/>
    <dgm:cxn modelId="{697A0AF9-97F2-6648-BB40-4968CBB0B692}" type="presParOf" srcId="{C0F1291A-AE73-6047-9C79-CA891B4C5EBA}" destId="{A2C95102-E42F-5746-AD5D-8F4B43BAD7FC}" srcOrd="1" destOrd="0" presId="urn:microsoft.com/office/officeart/2008/layout/LinedList"/>
    <dgm:cxn modelId="{1A493346-06AD-9D48-8764-F44F4F210678}" type="presParOf" srcId="{A2C95102-E42F-5746-AD5D-8F4B43BAD7FC}" destId="{5F318BC9-4163-A44C-86B8-4DF7CDA669A1}" srcOrd="0" destOrd="0" presId="urn:microsoft.com/office/officeart/2008/layout/LinedList"/>
    <dgm:cxn modelId="{0E27AC8B-21DD-4D4C-A868-6413A571DF76}" type="presParOf" srcId="{A2C95102-E42F-5746-AD5D-8F4B43BAD7FC}" destId="{680FCEF6-1AE1-8D40-A4CA-B45F2A7D791C}" srcOrd="1" destOrd="0" presId="urn:microsoft.com/office/officeart/2008/layout/LinedList"/>
    <dgm:cxn modelId="{16D2380C-CC6E-9F44-B118-D2787A00D8BB}" type="presParOf" srcId="{C0F1291A-AE73-6047-9C79-CA891B4C5EBA}" destId="{B7FEB646-95DE-4D4D-BDD8-27A604322FDC}" srcOrd="2" destOrd="0" presId="urn:microsoft.com/office/officeart/2008/layout/LinedList"/>
    <dgm:cxn modelId="{C5309087-352F-2C48-A6C7-DDFA1E1DCD98}" type="presParOf" srcId="{C0F1291A-AE73-6047-9C79-CA891B4C5EBA}" destId="{A74E7521-8ED4-EC42-959B-71BE09EAC092}" srcOrd="3" destOrd="0" presId="urn:microsoft.com/office/officeart/2008/layout/LinedList"/>
    <dgm:cxn modelId="{52C900A3-3FD1-E342-BBF0-CEABF40E7945}" type="presParOf" srcId="{A74E7521-8ED4-EC42-959B-71BE09EAC092}" destId="{C397617E-69B3-CA47-9F15-77D6BF9B264D}" srcOrd="0" destOrd="0" presId="urn:microsoft.com/office/officeart/2008/layout/LinedList"/>
    <dgm:cxn modelId="{EF40CDDF-52B6-1A4A-91B4-170FC03BB7A5}" type="presParOf" srcId="{A74E7521-8ED4-EC42-959B-71BE09EAC092}" destId="{FC5ACDB0-9635-CD48-8F6C-8A7149EA542F}" srcOrd="1" destOrd="0" presId="urn:microsoft.com/office/officeart/2008/layout/LinedList"/>
    <dgm:cxn modelId="{BBA80297-08F8-4A45-847D-5394090F2AA0}" type="presParOf" srcId="{C0F1291A-AE73-6047-9C79-CA891B4C5EBA}" destId="{551C5643-99E2-2D43-A97C-3B82CA742E61}" srcOrd="4" destOrd="0" presId="urn:microsoft.com/office/officeart/2008/layout/LinedList"/>
    <dgm:cxn modelId="{1D9CC55D-1B40-8D4B-8545-76D36B930C5F}" type="presParOf" srcId="{C0F1291A-AE73-6047-9C79-CA891B4C5EBA}" destId="{ED1F34B8-0EAB-9E42-8278-0270F634CC70}" srcOrd="5" destOrd="0" presId="urn:microsoft.com/office/officeart/2008/layout/LinedList"/>
    <dgm:cxn modelId="{3565FAC2-AFE1-2B4F-BC5E-7F6A19247C3C}" type="presParOf" srcId="{ED1F34B8-0EAB-9E42-8278-0270F634CC70}" destId="{C794B4FB-181E-7A47-92D6-42BEF9A4A136}" srcOrd="0" destOrd="0" presId="urn:microsoft.com/office/officeart/2008/layout/LinedList"/>
    <dgm:cxn modelId="{1481EC16-DCDE-7746-A5B2-122D51F14CD5}" type="presParOf" srcId="{ED1F34B8-0EAB-9E42-8278-0270F634CC70}" destId="{4CDB9F58-E39A-DD42-BC32-E3BBDF743450}" srcOrd="1" destOrd="0" presId="urn:microsoft.com/office/officeart/2008/layout/LinedList"/>
    <dgm:cxn modelId="{FD4CB55F-AC53-9647-B6E3-FE1330D796F7}" type="presParOf" srcId="{C0F1291A-AE73-6047-9C79-CA891B4C5EBA}" destId="{ED3A2775-538A-634F-89B0-5F9C0B2C8C54}" srcOrd="6" destOrd="0" presId="urn:microsoft.com/office/officeart/2008/layout/LinedList"/>
    <dgm:cxn modelId="{77D63BD9-2BD0-6F46-9C70-BFACDC3010EC}" type="presParOf" srcId="{C0F1291A-AE73-6047-9C79-CA891B4C5EBA}" destId="{486DAAF2-343B-974C-AD33-355816B47A4E}" srcOrd="7" destOrd="0" presId="urn:microsoft.com/office/officeart/2008/layout/LinedList"/>
    <dgm:cxn modelId="{4B7994EF-2A44-B545-8B17-ABD0F34DCDD0}" type="presParOf" srcId="{486DAAF2-343B-974C-AD33-355816B47A4E}" destId="{8766AD83-E288-F443-89A2-CA36BDCA0815}" srcOrd="0" destOrd="0" presId="urn:microsoft.com/office/officeart/2008/layout/LinedList"/>
    <dgm:cxn modelId="{306DAA92-0DCC-3849-B2A6-58710C95D607}" type="presParOf" srcId="{486DAAF2-343B-974C-AD33-355816B47A4E}" destId="{E26A1708-B247-7640-AED7-728CE03BD46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141564-62B9-4364-AD87-74E6E811D7D6}"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E6E33079-9D0E-4AA2-B176-C17C4554095A}">
      <dgm:prSet/>
      <dgm:spPr/>
      <dgm:t>
        <a:bodyPr/>
        <a:lstStyle/>
        <a:p>
          <a:r>
            <a:rPr lang="en-US"/>
            <a:t>Warning violations have steadily increased from around 43% in 2012 to nearly 67% by 2025.</a:t>
          </a:r>
        </a:p>
      </dgm:t>
    </dgm:pt>
    <dgm:pt modelId="{EE516E7C-663A-4C39-95F1-CFEA5FC6845B}" type="parTrans" cxnId="{AA954582-66C3-4700-8360-E5472DA9F3B2}">
      <dgm:prSet/>
      <dgm:spPr/>
      <dgm:t>
        <a:bodyPr/>
        <a:lstStyle/>
        <a:p>
          <a:endParaRPr lang="en-US"/>
        </a:p>
      </dgm:t>
    </dgm:pt>
    <dgm:pt modelId="{93D53458-C4F6-47CE-A85B-4DA629F16F3F}" type="sibTrans" cxnId="{AA954582-66C3-4700-8360-E5472DA9F3B2}">
      <dgm:prSet/>
      <dgm:spPr/>
      <dgm:t>
        <a:bodyPr/>
        <a:lstStyle/>
        <a:p>
          <a:endParaRPr lang="en-US"/>
        </a:p>
      </dgm:t>
    </dgm:pt>
    <dgm:pt modelId="{C0C0A20B-3F55-475F-ABF9-8049D3BC79A1}">
      <dgm:prSet/>
      <dgm:spPr/>
      <dgm:t>
        <a:bodyPr/>
        <a:lstStyle/>
        <a:p>
          <a:r>
            <a:rPr lang="en-US"/>
            <a:t>Citation violations have significantly decreased from about 56% in 2012 to 29% in 2025.</a:t>
          </a:r>
        </a:p>
      </dgm:t>
    </dgm:pt>
    <dgm:pt modelId="{B39A4D06-D5CD-45E5-BA0F-356616C4447C}" type="parTrans" cxnId="{0A76EEFD-15A1-4D9D-BBCE-6FB2826DA452}">
      <dgm:prSet/>
      <dgm:spPr/>
      <dgm:t>
        <a:bodyPr/>
        <a:lstStyle/>
        <a:p>
          <a:endParaRPr lang="en-US"/>
        </a:p>
      </dgm:t>
    </dgm:pt>
    <dgm:pt modelId="{73E3CA15-29D9-4A7B-A841-AE678A40444E}" type="sibTrans" cxnId="{0A76EEFD-15A1-4D9D-BBCE-6FB2826DA452}">
      <dgm:prSet/>
      <dgm:spPr/>
      <dgm:t>
        <a:bodyPr/>
        <a:lstStyle/>
        <a:p>
          <a:endParaRPr lang="en-US"/>
        </a:p>
      </dgm:t>
    </dgm:pt>
    <dgm:pt modelId="{7C2A8ADA-BB99-4A82-A892-B4F8118794C7}">
      <dgm:prSet/>
      <dgm:spPr/>
      <dgm:t>
        <a:bodyPr/>
        <a:lstStyle/>
        <a:p>
          <a:r>
            <a:rPr lang="en-US"/>
            <a:t>ESERO violations have remained fairly stable, hovering around 6-8% over the years.</a:t>
          </a:r>
        </a:p>
      </dgm:t>
    </dgm:pt>
    <dgm:pt modelId="{C5D630C4-3F16-456A-A41F-4DF819C394B5}" type="parTrans" cxnId="{E514D1E7-90C8-46BB-BB24-5453D81B0062}">
      <dgm:prSet/>
      <dgm:spPr/>
      <dgm:t>
        <a:bodyPr/>
        <a:lstStyle/>
        <a:p>
          <a:endParaRPr lang="en-US"/>
        </a:p>
      </dgm:t>
    </dgm:pt>
    <dgm:pt modelId="{E0095220-5C12-426A-AE7B-D7ECC7773638}" type="sibTrans" cxnId="{E514D1E7-90C8-46BB-BB24-5453D81B0062}">
      <dgm:prSet/>
      <dgm:spPr/>
      <dgm:t>
        <a:bodyPr/>
        <a:lstStyle/>
        <a:p>
          <a:endParaRPr lang="en-US"/>
        </a:p>
      </dgm:t>
    </dgm:pt>
    <dgm:pt modelId="{DE1D069F-FDB7-4FE0-9E8C-ADB38A501176}">
      <dgm:prSet/>
      <dgm:spPr/>
      <dgm:t>
        <a:bodyPr/>
        <a:lstStyle/>
        <a:p>
          <a:r>
            <a:rPr lang="en-US"/>
            <a:t>SERO violations are consistently low, staying close to 1% throughout the period.</a:t>
          </a:r>
        </a:p>
      </dgm:t>
    </dgm:pt>
    <dgm:pt modelId="{FEE69B5A-0C31-48E6-9479-40CEB9765F4B}" type="parTrans" cxnId="{D0F0F31E-176D-4686-BFBE-E86D7BF804FF}">
      <dgm:prSet/>
      <dgm:spPr/>
      <dgm:t>
        <a:bodyPr/>
        <a:lstStyle/>
        <a:p>
          <a:endParaRPr lang="en-US"/>
        </a:p>
      </dgm:t>
    </dgm:pt>
    <dgm:pt modelId="{DEE4F6FE-59E8-48C2-9C63-70093001F1F4}" type="sibTrans" cxnId="{D0F0F31E-176D-4686-BFBE-E86D7BF804FF}">
      <dgm:prSet/>
      <dgm:spPr/>
      <dgm:t>
        <a:bodyPr/>
        <a:lstStyle/>
        <a:p>
          <a:endParaRPr lang="en-US"/>
        </a:p>
      </dgm:t>
    </dgm:pt>
    <dgm:pt modelId="{4023829D-6ADD-4A54-B279-7542AE4F7FB7}">
      <dgm:prSet/>
      <dgm:spPr/>
      <dgm:t>
        <a:bodyPr/>
        <a:lstStyle/>
        <a:p>
          <a:r>
            <a:rPr lang="en-US"/>
            <a:t>The data shows a clear shift towards more warnings being issued over time, while citations are becoming less common.</a:t>
          </a:r>
        </a:p>
      </dgm:t>
    </dgm:pt>
    <dgm:pt modelId="{1B4F70A5-3E5E-4794-B29E-DB400F719E42}" type="parTrans" cxnId="{CBBE203A-835F-4ACD-8881-94D3864CB1E0}">
      <dgm:prSet/>
      <dgm:spPr/>
      <dgm:t>
        <a:bodyPr/>
        <a:lstStyle/>
        <a:p>
          <a:endParaRPr lang="en-US"/>
        </a:p>
      </dgm:t>
    </dgm:pt>
    <dgm:pt modelId="{C2311761-E917-457B-AD94-B012AE77B073}" type="sibTrans" cxnId="{CBBE203A-835F-4ACD-8881-94D3864CB1E0}">
      <dgm:prSet/>
      <dgm:spPr/>
      <dgm:t>
        <a:bodyPr/>
        <a:lstStyle/>
        <a:p>
          <a:endParaRPr lang="en-US"/>
        </a:p>
      </dgm:t>
    </dgm:pt>
    <dgm:pt modelId="{400EA836-6708-A040-99FC-CD72B8A1A9E5}" type="pres">
      <dgm:prSet presAssocID="{33141564-62B9-4364-AD87-74E6E811D7D6}" presName="diagram" presStyleCnt="0">
        <dgm:presLayoutVars>
          <dgm:dir/>
          <dgm:resizeHandles val="exact"/>
        </dgm:presLayoutVars>
      </dgm:prSet>
      <dgm:spPr/>
    </dgm:pt>
    <dgm:pt modelId="{F4928603-4A35-CF40-8EE2-5FCC836AC7F3}" type="pres">
      <dgm:prSet presAssocID="{E6E33079-9D0E-4AA2-B176-C17C4554095A}" presName="node" presStyleLbl="node1" presStyleIdx="0" presStyleCnt="5">
        <dgm:presLayoutVars>
          <dgm:bulletEnabled val="1"/>
        </dgm:presLayoutVars>
      </dgm:prSet>
      <dgm:spPr/>
    </dgm:pt>
    <dgm:pt modelId="{336898D6-003F-C54B-A3E0-C82FD856F5DF}" type="pres">
      <dgm:prSet presAssocID="{93D53458-C4F6-47CE-A85B-4DA629F16F3F}" presName="sibTrans" presStyleLbl="sibTrans2D1" presStyleIdx="0" presStyleCnt="4"/>
      <dgm:spPr/>
    </dgm:pt>
    <dgm:pt modelId="{1C4A2DFD-E75C-EC46-80FA-33A5B18A163C}" type="pres">
      <dgm:prSet presAssocID="{93D53458-C4F6-47CE-A85B-4DA629F16F3F}" presName="connectorText" presStyleLbl="sibTrans2D1" presStyleIdx="0" presStyleCnt="4"/>
      <dgm:spPr/>
    </dgm:pt>
    <dgm:pt modelId="{734B5575-D8E6-BE4E-85DB-269658236EB8}" type="pres">
      <dgm:prSet presAssocID="{C0C0A20B-3F55-475F-ABF9-8049D3BC79A1}" presName="node" presStyleLbl="node1" presStyleIdx="1" presStyleCnt="5">
        <dgm:presLayoutVars>
          <dgm:bulletEnabled val="1"/>
        </dgm:presLayoutVars>
      </dgm:prSet>
      <dgm:spPr/>
    </dgm:pt>
    <dgm:pt modelId="{754D0079-0AB2-2E41-BC4E-E4EEE7148E93}" type="pres">
      <dgm:prSet presAssocID="{73E3CA15-29D9-4A7B-A841-AE678A40444E}" presName="sibTrans" presStyleLbl="sibTrans2D1" presStyleIdx="1" presStyleCnt="4"/>
      <dgm:spPr/>
    </dgm:pt>
    <dgm:pt modelId="{565C1EF7-3010-D747-B846-F23AEA12E236}" type="pres">
      <dgm:prSet presAssocID="{73E3CA15-29D9-4A7B-A841-AE678A40444E}" presName="connectorText" presStyleLbl="sibTrans2D1" presStyleIdx="1" presStyleCnt="4"/>
      <dgm:spPr/>
    </dgm:pt>
    <dgm:pt modelId="{97A6C0DF-6B6C-184F-81BB-0EB0E8CAD775}" type="pres">
      <dgm:prSet presAssocID="{7C2A8ADA-BB99-4A82-A892-B4F8118794C7}" presName="node" presStyleLbl="node1" presStyleIdx="2" presStyleCnt="5">
        <dgm:presLayoutVars>
          <dgm:bulletEnabled val="1"/>
        </dgm:presLayoutVars>
      </dgm:prSet>
      <dgm:spPr/>
    </dgm:pt>
    <dgm:pt modelId="{631C9A8D-A954-1B49-8024-57A6F1CA16F2}" type="pres">
      <dgm:prSet presAssocID="{E0095220-5C12-426A-AE7B-D7ECC7773638}" presName="sibTrans" presStyleLbl="sibTrans2D1" presStyleIdx="2" presStyleCnt="4"/>
      <dgm:spPr/>
    </dgm:pt>
    <dgm:pt modelId="{3BDAE3A9-18E1-D648-86F0-AAD0322C4CCD}" type="pres">
      <dgm:prSet presAssocID="{E0095220-5C12-426A-AE7B-D7ECC7773638}" presName="connectorText" presStyleLbl="sibTrans2D1" presStyleIdx="2" presStyleCnt="4"/>
      <dgm:spPr/>
    </dgm:pt>
    <dgm:pt modelId="{92E3F062-535D-964B-A5DB-B912DAE4E50F}" type="pres">
      <dgm:prSet presAssocID="{DE1D069F-FDB7-4FE0-9E8C-ADB38A501176}" presName="node" presStyleLbl="node1" presStyleIdx="3" presStyleCnt="5">
        <dgm:presLayoutVars>
          <dgm:bulletEnabled val="1"/>
        </dgm:presLayoutVars>
      </dgm:prSet>
      <dgm:spPr/>
    </dgm:pt>
    <dgm:pt modelId="{FFFEDB0B-7D7B-4242-955F-95EE9A493A44}" type="pres">
      <dgm:prSet presAssocID="{DEE4F6FE-59E8-48C2-9C63-70093001F1F4}" presName="sibTrans" presStyleLbl="sibTrans2D1" presStyleIdx="3" presStyleCnt="4"/>
      <dgm:spPr/>
    </dgm:pt>
    <dgm:pt modelId="{6FF7B398-5E1F-114F-A9F2-31D9A9249103}" type="pres">
      <dgm:prSet presAssocID="{DEE4F6FE-59E8-48C2-9C63-70093001F1F4}" presName="connectorText" presStyleLbl="sibTrans2D1" presStyleIdx="3" presStyleCnt="4"/>
      <dgm:spPr/>
    </dgm:pt>
    <dgm:pt modelId="{E9B067A0-7A08-3B47-8FF4-954CEDBBABD4}" type="pres">
      <dgm:prSet presAssocID="{4023829D-6ADD-4A54-B279-7542AE4F7FB7}" presName="node" presStyleLbl="node1" presStyleIdx="4" presStyleCnt="5">
        <dgm:presLayoutVars>
          <dgm:bulletEnabled val="1"/>
        </dgm:presLayoutVars>
      </dgm:prSet>
      <dgm:spPr/>
    </dgm:pt>
  </dgm:ptLst>
  <dgm:cxnLst>
    <dgm:cxn modelId="{FB5E4601-BCBE-4A46-9ED1-98029F74E127}" type="presOf" srcId="{4023829D-6ADD-4A54-B279-7542AE4F7FB7}" destId="{E9B067A0-7A08-3B47-8FF4-954CEDBBABD4}" srcOrd="0" destOrd="0" presId="urn:microsoft.com/office/officeart/2005/8/layout/process5"/>
    <dgm:cxn modelId="{310B1502-D890-234C-81FD-716B525E4742}" type="presOf" srcId="{93D53458-C4F6-47CE-A85B-4DA629F16F3F}" destId="{336898D6-003F-C54B-A3E0-C82FD856F5DF}" srcOrd="0" destOrd="0" presId="urn:microsoft.com/office/officeart/2005/8/layout/process5"/>
    <dgm:cxn modelId="{A48DB305-B722-444A-A2E8-DEC4F40DC3A4}" type="presOf" srcId="{93D53458-C4F6-47CE-A85B-4DA629F16F3F}" destId="{1C4A2DFD-E75C-EC46-80FA-33A5B18A163C}" srcOrd="1" destOrd="0" presId="urn:microsoft.com/office/officeart/2005/8/layout/process5"/>
    <dgm:cxn modelId="{B6BDF60C-5F0D-9440-BC3A-6A518AE506BA}" type="presOf" srcId="{E0095220-5C12-426A-AE7B-D7ECC7773638}" destId="{3BDAE3A9-18E1-D648-86F0-AAD0322C4CCD}" srcOrd="1" destOrd="0" presId="urn:microsoft.com/office/officeart/2005/8/layout/process5"/>
    <dgm:cxn modelId="{B972FC12-1C24-6041-83C8-074C4F4D5B18}" type="presOf" srcId="{7C2A8ADA-BB99-4A82-A892-B4F8118794C7}" destId="{97A6C0DF-6B6C-184F-81BB-0EB0E8CAD775}" srcOrd="0" destOrd="0" presId="urn:microsoft.com/office/officeart/2005/8/layout/process5"/>
    <dgm:cxn modelId="{52617C1C-6A9F-8440-A267-DDAFE2848632}" type="presOf" srcId="{DEE4F6FE-59E8-48C2-9C63-70093001F1F4}" destId="{FFFEDB0B-7D7B-4242-955F-95EE9A493A44}" srcOrd="0" destOrd="0" presId="urn:microsoft.com/office/officeart/2005/8/layout/process5"/>
    <dgm:cxn modelId="{D0F0F31E-176D-4686-BFBE-E86D7BF804FF}" srcId="{33141564-62B9-4364-AD87-74E6E811D7D6}" destId="{DE1D069F-FDB7-4FE0-9E8C-ADB38A501176}" srcOrd="3" destOrd="0" parTransId="{FEE69B5A-0C31-48E6-9479-40CEB9765F4B}" sibTransId="{DEE4F6FE-59E8-48C2-9C63-70093001F1F4}"/>
    <dgm:cxn modelId="{CBBE203A-835F-4ACD-8881-94D3864CB1E0}" srcId="{33141564-62B9-4364-AD87-74E6E811D7D6}" destId="{4023829D-6ADD-4A54-B279-7542AE4F7FB7}" srcOrd="4" destOrd="0" parTransId="{1B4F70A5-3E5E-4794-B29E-DB400F719E42}" sibTransId="{C2311761-E917-457B-AD94-B012AE77B073}"/>
    <dgm:cxn modelId="{803A243D-7E94-C842-BBFD-C53A8177FC92}" type="presOf" srcId="{DEE4F6FE-59E8-48C2-9C63-70093001F1F4}" destId="{6FF7B398-5E1F-114F-A9F2-31D9A9249103}" srcOrd="1" destOrd="0" presId="urn:microsoft.com/office/officeart/2005/8/layout/process5"/>
    <dgm:cxn modelId="{E103D14A-5C3B-6E4E-B349-DDBD501EECCD}" type="presOf" srcId="{E0095220-5C12-426A-AE7B-D7ECC7773638}" destId="{631C9A8D-A954-1B49-8024-57A6F1CA16F2}" srcOrd="0" destOrd="0" presId="urn:microsoft.com/office/officeart/2005/8/layout/process5"/>
    <dgm:cxn modelId="{E2E6FA4B-F5DB-A047-A402-B37B040AF050}" type="presOf" srcId="{DE1D069F-FDB7-4FE0-9E8C-ADB38A501176}" destId="{92E3F062-535D-964B-A5DB-B912DAE4E50F}" srcOrd="0" destOrd="0" presId="urn:microsoft.com/office/officeart/2005/8/layout/process5"/>
    <dgm:cxn modelId="{AA954582-66C3-4700-8360-E5472DA9F3B2}" srcId="{33141564-62B9-4364-AD87-74E6E811D7D6}" destId="{E6E33079-9D0E-4AA2-B176-C17C4554095A}" srcOrd="0" destOrd="0" parTransId="{EE516E7C-663A-4C39-95F1-CFEA5FC6845B}" sibTransId="{93D53458-C4F6-47CE-A85B-4DA629F16F3F}"/>
    <dgm:cxn modelId="{C9378A83-F223-3A47-8F99-BAA629A60759}" type="presOf" srcId="{33141564-62B9-4364-AD87-74E6E811D7D6}" destId="{400EA836-6708-A040-99FC-CD72B8A1A9E5}" srcOrd="0" destOrd="0" presId="urn:microsoft.com/office/officeart/2005/8/layout/process5"/>
    <dgm:cxn modelId="{53EC4F9E-B83A-594F-8900-C943A3687DB9}" type="presOf" srcId="{E6E33079-9D0E-4AA2-B176-C17C4554095A}" destId="{F4928603-4A35-CF40-8EE2-5FCC836AC7F3}" srcOrd="0" destOrd="0" presId="urn:microsoft.com/office/officeart/2005/8/layout/process5"/>
    <dgm:cxn modelId="{C94F5AE4-543C-9C4D-8942-7CB17D74F44D}" type="presOf" srcId="{73E3CA15-29D9-4A7B-A841-AE678A40444E}" destId="{754D0079-0AB2-2E41-BC4E-E4EEE7148E93}" srcOrd="0" destOrd="0" presId="urn:microsoft.com/office/officeart/2005/8/layout/process5"/>
    <dgm:cxn modelId="{E514D1E7-90C8-46BB-BB24-5453D81B0062}" srcId="{33141564-62B9-4364-AD87-74E6E811D7D6}" destId="{7C2A8ADA-BB99-4A82-A892-B4F8118794C7}" srcOrd="2" destOrd="0" parTransId="{C5D630C4-3F16-456A-A41F-4DF819C394B5}" sibTransId="{E0095220-5C12-426A-AE7B-D7ECC7773638}"/>
    <dgm:cxn modelId="{377596F8-536A-B340-9CC4-E45EE087ABBA}" type="presOf" srcId="{C0C0A20B-3F55-475F-ABF9-8049D3BC79A1}" destId="{734B5575-D8E6-BE4E-85DB-269658236EB8}" srcOrd="0" destOrd="0" presId="urn:microsoft.com/office/officeart/2005/8/layout/process5"/>
    <dgm:cxn modelId="{CCC4A2FB-7D5D-AF4D-B807-02349F310CC5}" type="presOf" srcId="{73E3CA15-29D9-4A7B-A841-AE678A40444E}" destId="{565C1EF7-3010-D747-B846-F23AEA12E236}" srcOrd="1" destOrd="0" presId="urn:microsoft.com/office/officeart/2005/8/layout/process5"/>
    <dgm:cxn modelId="{0A76EEFD-15A1-4D9D-BBCE-6FB2826DA452}" srcId="{33141564-62B9-4364-AD87-74E6E811D7D6}" destId="{C0C0A20B-3F55-475F-ABF9-8049D3BC79A1}" srcOrd="1" destOrd="0" parTransId="{B39A4D06-D5CD-45E5-BA0F-356616C4447C}" sibTransId="{73E3CA15-29D9-4A7B-A841-AE678A40444E}"/>
    <dgm:cxn modelId="{29071DF2-7FE9-964A-9374-69623B1CD6B2}" type="presParOf" srcId="{400EA836-6708-A040-99FC-CD72B8A1A9E5}" destId="{F4928603-4A35-CF40-8EE2-5FCC836AC7F3}" srcOrd="0" destOrd="0" presId="urn:microsoft.com/office/officeart/2005/8/layout/process5"/>
    <dgm:cxn modelId="{9DBAF4AC-ACF9-FE4E-B19E-6F763EE7C355}" type="presParOf" srcId="{400EA836-6708-A040-99FC-CD72B8A1A9E5}" destId="{336898D6-003F-C54B-A3E0-C82FD856F5DF}" srcOrd="1" destOrd="0" presId="urn:microsoft.com/office/officeart/2005/8/layout/process5"/>
    <dgm:cxn modelId="{05AA8B92-DCDE-B241-B11F-2E59D81612BC}" type="presParOf" srcId="{336898D6-003F-C54B-A3E0-C82FD856F5DF}" destId="{1C4A2DFD-E75C-EC46-80FA-33A5B18A163C}" srcOrd="0" destOrd="0" presId="urn:microsoft.com/office/officeart/2005/8/layout/process5"/>
    <dgm:cxn modelId="{8E4BEC37-C25E-5F41-A2D8-6E66E62F4CC5}" type="presParOf" srcId="{400EA836-6708-A040-99FC-CD72B8A1A9E5}" destId="{734B5575-D8E6-BE4E-85DB-269658236EB8}" srcOrd="2" destOrd="0" presId="urn:microsoft.com/office/officeart/2005/8/layout/process5"/>
    <dgm:cxn modelId="{14BA1F5B-EC3A-BE48-9A05-EF923CDB2B4E}" type="presParOf" srcId="{400EA836-6708-A040-99FC-CD72B8A1A9E5}" destId="{754D0079-0AB2-2E41-BC4E-E4EEE7148E93}" srcOrd="3" destOrd="0" presId="urn:microsoft.com/office/officeart/2005/8/layout/process5"/>
    <dgm:cxn modelId="{B66D52A0-7B2E-304B-8A95-81703D42F784}" type="presParOf" srcId="{754D0079-0AB2-2E41-BC4E-E4EEE7148E93}" destId="{565C1EF7-3010-D747-B846-F23AEA12E236}" srcOrd="0" destOrd="0" presId="urn:microsoft.com/office/officeart/2005/8/layout/process5"/>
    <dgm:cxn modelId="{C2C57A1D-5675-5C49-83E7-E0A0617E6CED}" type="presParOf" srcId="{400EA836-6708-A040-99FC-CD72B8A1A9E5}" destId="{97A6C0DF-6B6C-184F-81BB-0EB0E8CAD775}" srcOrd="4" destOrd="0" presId="urn:microsoft.com/office/officeart/2005/8/layout/process5"/>
    <dgm:cxn modelId="{0ED00A33-E729-7845-A872-15DA0B842B5B}" type="presParOf" srcId="{400EA836-6708-A040-99FC-CD72B8A1A9E5}" destId="{631C9A8D-A954-1B49-8024-57A6F1CA16F2}" srcOrd="5" destOrd="0" presId="urn:microsoft.com/office/officeart/2005/8/layout/process5"/>
    <dgm:cxn modelId="{FBF8E01E-4DA5-C447-AEA8-FB3C88DEE86D}" type="presParOf" srcId="{631C9A8D-A954-1B49-8024-57A6F1CA16F2}" destId="{3BDAE3A9-18E1-D648-86F0-AAD0322C4CCD}" srcOrd="0" destOrd="0" presId="urn:microsoft.com/office/officeart/2005/8/layout/process5"/>
    <dgm:cxn modelId="{B41ABF27-AF8B-EF4F-B602-36653D7D46FA}" type="presParOf" srcId="{400EA836-6708-A040-99FC-CD72B8A1A9E5}" destId="{92E3F062-535D-964B-A5DB-B912DAE4E50F}" srcOrd="6" destOrd="0" presId="urn:microsoft.com/office/officeart/2005/8/layout/process5"/>
    <dgm:cxn modelId="{11B1A104-EDE6-324A-815F-251997E04B7A}" type="presParOf" srcId="{400EA836-6708-A040-99FC-CD72B8A1A9E5}" destId="{FFFEDB0B-7D7B-4242-955F-95EE9A493A44}" srcOrd="7" destOrd="0" presId="urn:microsoft.com/office/officeart/2005/8/layout/process5"/>
    <dgm:cxn modelId="{0CF17976-A154-F249-BCCC-4F16CE5AF364}" type="presParOf" srcId="{FFFEDB0B-7D7B-4242-955F-95EE9A493A44}" destId="{6FF7B398-5E1F-114F-A9F2-31D9A9249103}" srcOrd="0" destOrd="0" presId="urn:microsoft.com/office/officeart/2005/8/layout/process5"/>
    <dgm:cxn modelId="{81E60F75-9BE4-D64D-8CCE-E0D076A1C14B}" type="presParOf" srcId="{400EA836-6708-A040-99FC-CD72B8A1A9E5}" destId="{E9B067A0-7A08-3B47-8FF4-954CEDBBABD4}"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DF973-CEF0-4DB7-A5E4-33D5DE7D5CF4}">
      <dsp:nvSpPr>
        <dsp:cNvPr id="0" name=""/>
        <dsp:cNvSpPr/>
      </dsp:nvSpPr>
      <dsp:spPr>
        <a:xfrm>
          <a:off x="826221" y="99658"/>
          <a:ext cx="879171" cy="6790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8DEDF-7991-4DC1-98C6-18F2DBB60968}">
      <dsp:nvSpPr>
        <dsp:cNvPr id="0" name=""/>
        <dsp:cNvSpPr/>
      </dsp:nvSpPr>
      <dsp:spPr>
        <a:xfrm>
          <a:off x="9847" y="855392"/>
          <a:ext cx="2511919" cy="291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solidFill>
                <a:schemeClr val="tx1"/>
              </a:solidFill>
            </a:rPr>
            <a:t>Analyze</a:t>
          </a:r>
        </a:p>
      </dsp:txBody>
      <dsp:txXfrm>
        <a:off x="9847" y="855392"/>
        <a:ext cx="2511919" cy="291029"/>
      </dsp:txXfrm>
    </dsp:sp>
    <dsp:sp modelId="{FE0E8E5F-2897-4703-8D74-4F8DF2C23663}">
      <dsp:nvSpPr>
        <dsp:cNvPr id="0" name=""/>
        <dsp:cNvSpPr/>
      </dsp:nvSpPr>
      <dsp:spPr>
        <a:xfrm>
          <a:off x="9847" y="1182080"/>
          <a:ext cx="2511919" cy="102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tx1"/>
              </a:solidFill>
            </a:rPr>
            <a:t>Analyze Violation Patterns: Examine Montgomery County traffic‑stop data to uncover temporal, spatial, and frequency trends in violations.</a:t>
          </a:r>
        </a:p>
      </dsp:txBody>
      <dsp:txXfrm>
        <a:off x="9847" y="1182080"/>
        <a:ext cx="2511919" cy="1026584"/>
      </dsp:txXfrm>
    </dsp:sp>
    <dsp:sp modelId="{F4A724EB-5058-434F-8B5A-09131B1FF6C8}">
      <dsp:nvSpPr>
        <dsp:cNvPr id="0" name=""/>
        <dsp:cNvSpPr/>
      </dsp:nvSpPr>
      <dsp:spPr>
        <a:xfrm>
          <a:off x="3777726" y="99658"/>
          <a:ext cx="879171" cy="6790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33813-A581-4723-AF79-A1611A3324AC}">
      <dsp:nvSpPr>
        <dsp:cNvPr id="0" name=""/>
        <dsp:cNvSpPr/>
      </dsp:nvSpPr>
      <dsp:spPr>
        <a:xfrm>
          <a:off x="2961352" y="855392"/>
          <a:ext cx="2511919" cy="291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solidFill>
                <a:schemeClr val="tx1"/>
              </a:solidFill>
            </a:rPr>
            <a:t>Assess</a:t>
          </a:r>
        </a:p>
      </dsp:txBody>
      <dsp:txXfrm>
        <a:off x="2961352" y="855392"/>
        <a:ext cx="2511919" cy="291029"/>
      </dsp:txXfrm>
    </dsp:sp>
    <dsp:sp modelId="{6A73E424-264B-42DE-A8E1-CDEB2E8EF495}">
      <dsp:nvSpPr>
        <dsp:cNvPr id="0" name=""/>
        <dsp:cNvSpPr/>
      </dsp:nvSpPr>
      <dsp:spPr>
        <a:xfrm>
          <a:off x="2961352" y="1182080"/>
          <a:ext cx="2511919" cy="102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tx1"/>
              </a:solidFill>
            </a:rPr>
            <a:t>Assess Key Drivers: Investigate how violation type, time of day, location, and driver demographics correlate with accident risk and arrest outcomes.</a:t>
          </a:r>
        </a:p>
      </dsp:txBody>
      <dsp:txXfrm>
        <a:off x="2961352" y="1182080"/>
        <a:ext cx="2511919" cy="1026584"/>
      </dsp:txXfrm>
    </dsp:sp>
    <dsp:sp modelId="{F13FECA8-87E1-4B44-B824-3C75095D7346}">
      <dsp:nvSpPr>
        <dsp:cNvPr id="0" name=""/>
        <dsp:cNvSpPr/>
      </dsp:nvSpPr>
      <dsp:spPr>
        <a:xfrm>
          <a:off x="6729232" y="99658"/>
          <a:ext cx="879171" cy="6790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00569-4EC1-4312-9727-A0673CA2CA55}">
      <dsp:nvSpPr>
        <dsp:cNvPr id="0" name=""/>
        <dsp:cNvSpPr/>
      </dsp:nvSpPr>
      <dsp:spPr>
        <a:xfrm>
          <a:off x="5912858" y="855392"/>
          <a:ext cx="2511919" cy="291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solidFill>
                <a:schemeClr val="tx1"/>
              </a:solidFill>
            </a:rPr>
            <a:t>Support</a:t>
          </a:r>
        </a:p>
      </dsp:txBody>
      <dsp:txXfrm>
        <a:off x="5912858" y="855392"/>
        <a:ext cx="2511919" cy="291029"/>
      </dsp:txXfrm>
    </dsp:sp>
    <dsp:sp modelId="{DB346F3B-FD23-430E-B6B2-A37D5DB8EB1A}">
      <dsp:nvSpPr>
        <dsp:cNvPr id="0" name=""/>
        <dsp:cNvSpPr/>
      </dsp:nvSpPr>
      <dsp:spPr>
        <a:xfrm>
          <a:off x="5912858" y="1182080"/>
          <a:ext cx="2511919" cy="102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tx1"/>
              </a:solidFill>
            </a:rPr>
            <a:t>Support Strategic Decisions: Use insights to help hosts make smarter, data-driven listing and pricing strategies.</a:t>
          </a:r>
        </a:p>
      </dsp:txBody>
      <dsp:txXfrm>
        <a:off x="5912858" y="1182080"/>
        <a:ext cx="2511919" cy="1026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3DF2C-3B57-BE47-B0A4-598C19C74608}">
      <dsp:nvSpPr>
        <dsp:cNvPr id="0" name=""/>
        <dsp:cNvSpPr/>
      </dsp:nvSpPr>
      <dsp:spPr>
        <a:xfrm>
          <a:off x="39547" y="143"/>
          <a:ext cx="2448428" cy="1469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Warnings are the most frequent type of traffic violation, accounting for over half of all stops.</a:t>
          </a:r>
        </a:p>
      </dsp:txBody>
      <dsp:txXfrm>
        <a:off x="82574" y="43170"/>
        <a:ext cx="2362374" cy="1383003"/>
      </dsp:txXfrm>
    </dsp:sp>
    <dsp:sp modelId="{B1BE0579-5632-7342-A32E-AF07B36CCB6B}">
      <dsp:nvSpPr>
        <dsp:cNvPr id="0" name=""/>
        <dsp:cNvSpPr/>
      </dsp:nvSpPr>
      <dsp:spPr>
        <a:xfrm>
          <a:off x="2703437" y="431066"/>
          <a:ext cx="519066" cy="6072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703437" y="552508"/>
        <a:ext cx="363346" cy="364326"/>
      </dsp:txXfrm>
    </dsp:sp>
    <dsp:sp modelId="{DC2144F4-2292-2342-8E63-29204C1A520B}">
      <dsp:nvSpPr>
        <dsp:cNvPr id="0" name=""/>
        <dsp:cNvSpPr/>
      </dsp:nvSpPr>
      <dsp:spPr>
        <a:xfrm>
          <a:off x="3467347" y="143"/>
          <a:ext cx="2448428" cy="1469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Citations represent the second most common violation, covering roughly 43% of the dataset.</a:t>
          </a:r>
        </a:p>
      </dsp:txBody>
      <dsp:txXfrm>
        <a:off x="3510374" y="43170"/>
        <a:ext cx="2362374" cy="1383003"/>
      </dsp:txXfrm>
    </dsp:sp>
    <dsp:sp modelId="{1BEB8CAE-80E3-064D-ACB4-C444CF9553D4}">
      <dsp:nvSpPr>
        <dsp:cNvPr id="0" name=""/>
        <dsp:cNvSpPr/>
      </dsp:nvSpPr>
      <dsp:spPr>
        <a:xfrm rot="5400000">
          <a:off x="4432028" y="1640590"/>
          <a:ext cx="519066" cy="6072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509398" y="1684662"/>
        <a:ext cx="364326" cy="363346"/>
      </dsp:txXfrm>
    </dsp:sp>
    <dsp:sp modelId="{19E5E7D2-5E81-1644-BED4-6BD4BA386776}">
      <dsp:nvSpPr>
        <dsp:cNvPr id="0" name=""/>
        <dsp:cNvSpPr/>
      </dsp:nvSpPr>
      <dsp:spPr>
        <a:xfrm>
          <a:off x="3467347" y="2448572"/>
          <a:ext cx="2448428" cy="1469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ESERO violations, though much fewer, are specialized enforcement actions linked to specific infractions.</a:t>
          </a:r>
        </a:p>
      </dsp:txBody>
      <dsp:txXfrm>
        <a:off x="3510374" y="2491599"/>
        <a:ext cx="2362374" cy="1383003"/>
      </dsp:txXfrm>
    </dsp:sp>
    <dsp:sp modelId="{884A924D-F052-DD4B-BDDB-B0E9964F7323}">
      <dsp:nvSpPr>
        <dsp:cNvPr id="0" name=""/>
        <dsp:cNvSpPr/>
      </dsp:nvSpPr>
      <dsp:spPr>
        <a:xfrm rot="10800000">
          <a:off x="2732818" y="2879495"/>
          <a:ext cx="519066" cy="6072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888538" y="3000937"/>
        <a:ext cx="363346" cy="364326"/>
      </dsp:txXfrm>
    </dsp:sp>
    <dsp:sp modelId="{B6C3B6AF-581B-D043-9C19-708F7C5A5157}">
      <dsp:nvSpPr>
        <dsp:cNvPr id="0" name=""/>
        <dsp:cNvSpPr/>
      </dsp:nvSpPr>
      <dsp:spPr>
        <a:xfrm>
          <a:off x="39547" y="2448572"/>
          <a:ext cx="2448428" cy="1469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SERO violations are rare, typically involving repair orders for safety equipment, making up a negligible share of total stops.</a:t>
          </a:r>
        </a:p>
      </dsp:txBody>
      <dsp:txXfrm>
        <a:off x="82574" y="2491599"/>
        <a:ext cx="2362374" cy="1383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5D43-ABB0-3544-9641-4141DD3B1555}">
      <dsp:nvSpPr>
        <dsp:cNvPr id="0" name=""/>
        <dsp:cNvSpPr/>
      </dsp:nvSpPr>
      <dsp:spPr>
        <a:xfrm>
          <a:off x="604362" y="314994"/>
          <a:ext cx="4428376" cy="4428376"/>
        </a:xfrm>
        <a:prstGeom prst="pie">
          <a:avLst>
            <a:gd name="adj1" fmla="val 16200000"/>
            <a:gd name="adj2" fmla="val 2052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We have implemented a Random Forest classifier</a:t>
          </a:r>
          <a:r>
            <a:rPr lang="en-US" sz="900" kern="1200"/>
            <a:t> with 200 trees (max depth 6) and balanced class weights to predict accident risk.</a:t>
          </a:r>
        </a:p>
      </dsp:txBody>
      <dsp:txXfrm>
        <a:off x="2874432" y="976615"/>
        <a:ext cx="1502484" cy="1028016"/>
      </dsp:txXfrm>
    </dsp:sp>
    <dsp:sp modelId="{A48CAA2E-470C-8B4D-AA33-1EBACDB123BE}">
      <dsp:nvSpPr>
        <dsp:cNvPr id="0" name=""/>
        <dsp:cNvSpPr/>
      </dsp:nvSpPr>
      <dsp:spPr>
        <a:xfrm>
          <a:off x="449369" y="528505"/>
          <a:ext cx="4428376" cy="4428376"/>
        </a:xfrm>
        <a:prstGeom prst="pie">
          <a:avLst>
            <a:gd name="adj1" fmla="val 20520000"/>
            <a:gd name="adj2" fmla="val 32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Latitude &amp; Longitude</a:t>
          </a:r>
          <a:r>
            <a:rPr lang="en-US" sz="900" kern="1200"/>
            <a:t> are the strongest predictors, showing that </a:t>
          </a:r>
          <a:r>
            <a:rPr lang="en-US" sz="900" i="1" kern="1200"/>
            <a:t>where</a:t>
          </a:r>
          <a:r>
            <a:rPr lang="en-US" sz="900" kern="1200"/>
            <a:t> a stop occurs has the biggest impact on whether it turns into an accident.</a:t>
          </a:r>
        </a:p>
      </dsp:txBody>
      <dsp:txXfrm>
        <a:off x="3343629" y="2531818"/>
        <a:ext cx="1317969" cy="1112366"/>
      </dsp:txXfrm>
    </dsp:sp>
    <dsp:sp modelId="{D30C9616-77A2-5E48-BF33-CFA9E085CD02}">
      <dsp:nvSpPr>
        <dsp:cNvPr id="0" name=""/>
        <dsp:cNvSpPr/>
      </dsp:nvSpPr>
      <dsp:spPr>
        <a:xfrm>
          <a:off x="449369" y="528505"/>
          <a:ext cx="4428376" cy="4428376"/>
        </a:xfrm>
        <a:prstGeom prst="pie">
          <a:avLst>
            <a:gd name="adj1" fmla="val 3240000"/>
            <a:gd name="adj2" fmla="val 756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Year_of_Stop</a:t>
          </a:r>
          <a:r>
            <a:rPr lang="en-US" sz="900" kern="1200"/>
            <a:t> ranks next, indicating that temporal changes—such as evolving traffic patterns, safety regulations, or reporting practices—play a major role.</a:t>
          </a:r>
        </a:p>
      </dsp:txBody>
      <dsp:txXfrm>
        <a:off x="1872775" y="3849788"/>
        <a:ext cx="1581563" cy="948937"/>
      </dsp:txXfrm>
    </dsp:sp>
    <dsp:sp modelId="{1065B1DE-9DA5-C54D-936B-EABF8CA24D21}">
      <dsp:nvSpPr>
        <dsp:cNvPr id="0" name=""/>
        <dsp:cNvSpPr/>
      </dsp:nvSpPr>
      <dsp:spPr>
        <a:xfrm>
          <a:off x="449369" y="528505"/>
          <a:ext cx="4428376" cy="4428376"/>
        </a:xfrm>
        <a:prstGeom prst="pie">
          <a:avLst>
            <a:gd name="adj1" fmla="val 7560000"/>
            <a:gd name="adj2" fmla="val 1188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SubAgency &amp; Hour</a:t>
          </a:r>
          <a:r>
            <a:rPr lang="en-US" sz="900" kern="1200"/>
            <a:t> follow, meaning both the enforcing agency’s procedures and the time of day (e.g., rush‑hour vs. off‑peak) meaningfully influence accident likelihood.</a:t>
          </a:r>
        </a:p>
      </dsp:txBody>
      <dsp:txXfrm>
        <a:off x="660244" y="2531818"/>
        <a:ext cx="1317969" cy="1112366"/>
      </dsp:txXfrm>
    </dsp:sp>
    <dsp:sp modelId="{F6354CBD-AE94-BA4D-982D-BF1DF7818662}">
      <dsp:nvSpPr>
        <dsp:cNvPr id="0" name=""/>
        <dsp:cNvSpPr/>
      </dsp:nvSpPr>
      <dsp:spPr>
        <a:xfrm>
          <a:off x="449369" y="528505"/>
          <a:ext cx="4428376" cy="4428376"/>
        </a:xfrm>
        <a:prstGeom prst="pie">
          <a:avLst>
            <a:gd name="adj1" fmla="val 1188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Alcohol &amp; Work Zone flags</a:t>
          </a:r>
          <a:r>
            <a:rPr lang="en-US" sz="900" kern="1200"/>
            <a:t> have the lowest importance, suggesting these binary indicators contribute less predictive signal compared to spatial and categorical features.</a:t>
          </a:r>
        </a:p>
      </dsp:txBody>
      <dsp:txXfrm>
        <a:off x="1095174" y="1203305"/>
        <a:ext cx="1502484" cy="1028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A0361-7942-A540-B8E2-DEC0AB5DEFA1}">
      <dsp:nvSpPr>
        <dsp:cNvPr id="0" name=""/>
        <dsp:cNvSpPr/>
      </dsp:nvSpPr>
      <dsp:spPr>
        <a:xfrm>
          <a:off x="0" y="0"/>
          <a:ext cx="534095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18BC9-4163-A44C-86B8-4DF7CDA669A1}">
      <dsp:nvSpPr>
        <dsp:cNvPr id="0" name=""/>
        <dsp:cNvSpPr/>
      </dsp:nvSpPr>
      <dsp:spPr>
        <a:xfrm>
          <a:off x="0" y="0"/>
          <a:ext cx="5340953" cy="115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graphic shows how different violation types are distributed across genders: Female, Male, and Unknown.</a:t>
          </a:r>
        </a:p>
      </dsp:txBody>
      <dsp:txXfrm>
        <a:off x="0" y="0"/>
        <a:ext cx="5340953" cy="1159382"/>
      </dsp:txXfrm>
    </dsp:sp>
    <dsp:sp modelId="{B7FEB646-95DE-4D4D-BDD8-27A604322FDC}">
      <dsp:nvSpPr>
        <dsp:cNvPr id="0" name=""/>
        <dsp:cNvSpPr/>
      </dsp:nvSpPr>
      <dsp:spPr>
        <a:xfrm>
          <a:off x="0" y="1159382"/>
          <a:ext cx="534095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7617E-69B3-CA47-9F15-77D6BF9B264D}">
      <dsp:nvSpPr>
        <dsp:cNvPr id="0" name=""/>
        <dsp:cNvSpPr/>
      </dsp:nvSpPr>
      <dsp:spPr>
        <a:xfrm>
          <a:off x="0" y="1159382"/>
          <a:ext cx="5340953" cy="115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Women tend to receive a higher percentage of Warning violations compared to men.</a:t>
          </a:r>
        </a:p>
      </dsp:txBody>
      <dsp:txXfrm>
        <a:off x="0" y="1159382"/>
        <a:ext cx="5340953" cy="1159382"/>
      </dsp:txXfrm>
    </dsp:sp>
    <dsp:sp modelId="{551C5643-99E2-2D43-A97C-3B82CA742E61}">
      <dsp:nvSpPr>
        <dsp:cNvPr id="0" name=""/>
        <dsp:cNvSpPr/>
      </dsp:nvSpPr>
      <dsp:spPr>
        <a:xfrm>
          <a:off x="0" y="2318764"/>
          <a:ext cx="534095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94B4FB-181E-7A47-92D6-42BEF9A4A136}">
      <dsp:nvSpPr>
        <dsp:cNvPr id="0" name=""/>
        <dsp:cNvSpPr/>
      </dsp:nvSpPr>
      <dsp:spPr>
        <a:xfrm>
          <a:off x="0" y="2318764"/>
          <a:ext cx="5340953" cy="115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Men have a different pattern, likely receiving more of other types like Citations or ESERO violations.</a:t>
          </a:r>
        </a:p>
      </dsp:txBody>
      <dsp:txXfrm>
        <a:off x="0" y="2318764"/>
        <a:ext cx="5340953" cy="1159382"/>
      </dsp:txXfrm>
    </dsp:sp>
    <dsp:sp modelId="{ED3A2775-538A-634F-89B0-5F9C0B2C8C54}">
      <dsp:nvSpPr>
        <dsp:cNvPr id="0" name=""/>
        <dsp:cNvSpPr/>
      </dsp:nvSpPr>
      <dsp:spPr>
        <a:xfrm>
          <a:off x="0" y="3478146"/>
          <a:ext cx="534095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66AD83-E288-F443-89A2-CA36BDCA0815}">
      <dsp:nvSpPr>
        <dsp:cNvPr id="0" name=""/>
        <dsp:cNvSpPr/>
      </dsp:nvSpPr>
      <dsp:spPr>
        <a:xfrm>
          <a:off x="0" y="3478146"/>
          <a:ext cx="5340953" cy="115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Overall, there are clear gender-based differences in the kinds of traffic violations issued.</a:t>
          </a:r>
        </a:p>
      </dsp:txBody>
      <dsp:txXfrm>
        <a:off x="0" y="3478146"/>
        <a:ext cx="5340953" cy="11593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28603-4A35-CF40-8EE2-5FCC836AC7F3}">
      <dsp:nvSpPr>
        <dsp:cNvPr id="0" name=""/>
        <dsp:cNvSpPr/>
      </dsp:nvSpPr>
      <dsp:spPr>
        <a:xfrm>
          <a:off x="5021" y="690409"/>
          <a:ext cx="1500808" cy="9004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Warning violations have steadily increased from around 43% in 2012 to nearly 67% by 2025.</a:t>
          </a:r>
        </a:p>
      </dsp:txBody>
      <dsp:txXfrm>
        <a:off x="31395" y="716783"/>
        <a:ext cx="1448060" cy="847736"/>
      </dsp:txXfrm>
    </dsp:sp>
    <dsp:sp modelId="{336898D6-003F-C54B-A3E0-C82FD856F5DF}">
      <dsp:nvSpPr>
        <dsp:cNvPr id="0" name=""/>
        <dsp:cNvSpPr/>
      </dsp:nvSpPr>
      <dsp:spPr>
        <a:xfrm>
          <a:off x="1637900" y="954551"/>
          <a:ext cx="318171" cy="372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637900" y="1028991"/>
        <a:ext cx="222720" cy="223320"/>
      </dsp:txXfrm>
    </dsp:sp>
    <dsp:sp modelId="{734B5575-D8E6-BE4E-85DB-269658236EB8}">
      <dsp:nvSpPr>
        <dsp:cNvPr id="0" name=""/>
        <dsp:cNvSpPr/>
      </dsp:nvSpPr>
      <dsp:spPr>
        <a:xfrm>
          <a:off x="2106152" y="690409"/>
          <a:ext cx="1500808" cy="9004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Citation violations have significantly decreased from about 56% in 2012 to 29% in 2025.</a:t>
          </a:r>
        </a:p>
      </dsp:txBody>
      <dsp:txXfrm>
        <a:off x="2132526" y="716783"/>
        <a:ext cx="1448060" cy="847736"/>
      </dsp:txXfrm>
    </dsp:sp>
    <dsp:sp modelId="{754D0079-0AB2-2E41-BC4E-E4EEE7148E93}">
      <dsp:nvSpPr>
        <dsp:cNvPr id="0" name=""/>
        <dsp:cNvSpPr/>
      </dsp:nvSpPr>
      <dsp:spPr>
        <a:xfrm>
          <a:off x="3739031" y="954551"/>
          <a:ext cx="318171" cy="372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739031" y="1028991"/>
        <a:ext cx="222720" cy="223320"/>
      </dsp:txXfrm>
    </dsp:sp>
    <dsp:sp modelId="{97A6C0DF-6B6C-184F-81BB-0EB0E8CAD775}">
      <dsp:nvSpPr>
        <dsp:cNvPr id="0" name=""/>
        <dsp:cNvSpPr/>
      </dsp:nvSpPr>
      <dsp:spPr>
        <a:xfrm>
          <a:off x="4207283" y="690409"/>
          <a:ext cx="1500808" cy="9004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ESERO violations have remained fairly stable, hovering around 6-8% over the years.</a:t>
          </a:r>
        </a:p>
      </dsp:txBody>
      <dsp:txXfrm>
        <a:off x="4233657" y="716783"/>
        <a:ext cx="1448060" cy="847736"/>
      </dsp:txXfrm>
    </dsp:sp>
    <dsp:sp modelId="{631C9A8D-A954-1B49-8024-57A6F1CA16F2}">
      <dsp:nvSpPr>
        <dsp:cNvPr id="0" name=""/>
        <dsp:cNvSpPr/>
      </dsp:nvSpPr>
      <dsp:spPr>
        <a:xfrm rot="5400000">
          <a:off x="4798602" y="1695950"/>
          <a:ext cx="318171" cy="372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4846028" y="1722965"/>
        <a:ext cx="223320" cy="222720"/>
      </dsp:txXfrm>
    </dsp:sp>
    <dsp:sp modelId="{92E3F062-535D-964B-A5DB-B912DAE4E50F}">
      <dsp:nvSpPr>
        <dsp:cNvPr id="0" name=""/>
        <dsp:cNvSpPr/>
      </dsp:nvSpPr>
      <dsp:spPr>
        <a:xfrm>
          <a:off x="4207283" y="2191217"/>
          <a:ext cx="1500808" cy="9004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SERO violations are consistently low, staying close to 1% throughout the period.</a:t>
          </a:r>
        </a:p>
      </dsp:txBody>
      <dsp:txXfrm>
        <a:off x="4233657" y="2217591"/>
        <a:ext cx="1448060" cy="847736"/>
      </dsp:txXfrm>
    </dsp:sp>
    <dsp:sp modelId="{FFFEDB0B-7D7B-4242-955F-95EE9A493A44}">
      <dsp:nvSpPr>
        <dsp:cNvPr id="0" name=""/>
        <dsp:cNvSpPr/>
      </dsp:nvSpPr>
      <dsp:spPr>
        <a:xfrm rot="10800000">
          <a:off x="3757041" y="2455359"/>
          <a:ext cx="318171" cy="372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852492" y="2529799"/>
        <a:ext cx="222720" cy="223320"/>
      </dsp:txXfrm>
    </dsp:sp>
    <dsp:sp modelId="{E9B067A0-7A08-3B47-8FF4-954CEDBBABD4}">
      <dsp:nvSpPr>
        <dsp:cNvPr id="0" name=""/>
        <dsp:cNvSpPr/>
      </dsp:nvSpPr>
      <dsp:spPr>
        <a:xfrm>
          <a:off x="2106152" y="2191217"/>
          <a:ext cx="1500808" cy="9004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The data shows a clear shift towards more warnings being issued over time, while citations are becoming less common.</a:t>
          </a:r>
        </a:p>
      </dsp:txBody>
      <dsp:txXfrm>
        <a:off x="2132526" y="2217591"/>
        <a:ext cx="1448060" cy="84773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E873-0AD2-FB48-AB29-6ADCE3AF65F3}"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1896F-3BAC-0541-9427-C181DCDC9F84}" type="slidenum">
              <a:rPr lang="en-US" smtClean="0"/>
              <a:t>‹#›</a:t>
            </a:fld>
            <a:endParaRPr lang="en-US"/>
          </a:p>
        </p:txBody>
      </p:sp>
    </p:spTree>
    <p:extLst>
      <p:ext uri="{BB962C8B-B14F-4D97-AF65-F5344CB8AC3E}">
        <p14:creationId xmlns:p14="http://schemas.microsoft.com/office/powerpoint/2010/main" val="199106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61896F-3BAC-0541-9427-C181DCDC9F84}" type="slidenum">
              <a:rPr lang="en-US" smtClean="0"/>
              <a:t>1</a:t>
            </a:fld>
            <a:endParaRPr lang="en-US"/>
          </a:p>
        </p:txBody>
      </p:sp>
    </p:spTree>
    <p:extLst>
      <p:ext uri="{BB962C8B-B14F-4D97-AF65-F5344CB8AC3E}">
        <p14:creationId xmlns:p14="http://schemas.microsoft.com/office/powerpoint/2010/main" val="242716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1896F-3BAC-0541-9427-C181DCDC9F84}" type="slidenum">
              <a:rPr lang="en-US" smtClean="0"/>
              <a:t>3</a:t>
            </a:fld>
            <a:endParaRPr lang="en-US"/>
          </a:p>
        </p:txBody>
      </p:sp>
    </p:spTree>
    <p:extLst>
      <p:ext uri="{BB962C8B-B14F-4D97-AF65-F5344CB8AC3E}">
        <p14:creationId xmlns:p14="http://schemas.microsoft.com/office/powerpoint/2010/main" val="4105266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filtered out out‑of‑county geocoordinates and unrealistic vehicle years, removed unwanted columns, imputed missing DL State values from Driver State, and set any remaining missing DL State or City entries to “UNKNOWN.”</a:t>
            </a:r>
          </a:p>
        </p:txBody>
      </p:sp>
      <p:sp>
        <p:nvSpPr>
          <p:cNvPr id="4" name="Slide Number Placeholder 3"/>
          <p:cNvSpPr>
            <a:spLocks noGrp="1"/>
          </p:cNvSpPr>
          <p:nvPr>
            <p:ph type="sldNum" sz="quarter" idx="5"/>
          </p:nvPr>
        </p:nvSpPr>
        <p:spPr/>
        <p:txBody>
          <a:bodyPr/>
          <a:lstStyle/>
          <a:p>
            <a:fld id="{7961896F-3BAC-0541-9427-C181DCDC9F84}" type="slidenum">
              <a:rPr lang="en-US" smtClean="0"/>
              <a:t>5</a:t>
            </a:fld>
            <a:endParaRPr lang="en-US"/>
          </a:p>
        </p:txBody>
      </p:sp>
    </p:spTree>
    <p:extLst>
      <p:ext uri="{BB962C8B-B14F-4D97-AF65-F5344CB8AC3E}">
        <p14:creationId xmlns:p14="http://schemas.microsoft.com/office/powerpoint/2010/main" val="188192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 the graph based on changes that is  we have </a:t>
            </a:r>
            <a:r>
              <a:rPr lang="en-US" dirty="0" err="1"/>
              <a:t>on;y</a:t>
            </a:r>
            <a:r>
              <a:rPr lang="en-US" dirty="0"/>
              <a:t> 4 types earlier we kept the heading as top 10.</a:t>
            </a:r>
          </a:p>
        </p:txBody>
      </p:sp>
      <p:sp>
        <p:nvSpPr>
          <p:cNvPr id="4" name="Slide Number Placeholder 3"/>
          <p:cNvSpPr>
            <a:spLocks noGrp="1"/>
          </p:cNvSpPr>
          <p:nvPr>
            <p:ph type="sldNum" sz="quarter" idx="5"/>
          </p:nvPr>
        </p:nvSpPr>
        <p:spPr/>
        <p:txBody>
          <a:bodyPr/>
          <a:lstStyle/>
          <a:p>
            <a:fld id="{7961896F-3BAC-0541-9427-C181DCDC9F84}" type="slidenum">
              <a:rPr lang="en-US" smtClean="0"/>
              <a:t>6</a:t>
            </a:fld>
            <a:endParaRPr lang="en-US"/>
          </a:p>
        </p:txBody>
      </p:sp>
    </p:spTree>
    <p:extLst>
      <p:ext uri="{BB962C8B-B14F-4D97-AF65-F5344CB8AC3E}">
        <p14:creationId xmlns:p14="http://schemas.microsoft.com/office/powerpoint/2010/main" val="314278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grid‐search hyperparameter tuning over the number of trees (100–300), maximum depth (4–10), and feature subsets (“sqrt” vs. “log2”), optimizing for ROC AUC, and selected the configuration with 250 trees, </a:t>
            </a:r>
            <a:r>
              <a:rPr lang="en-US" dirty="0" err="1"/>
              <a:t>max_depth</a:t>
            </a:r>
            <a:r>
              <a:rPr lang="en-US" dirty="0"/>
              <a:t> = 7, and </a:t>
            </a:r>
            <a:r>
              <a:rPr lang="en-US" dirty="0" err="1"/>
              <a:t>max_features</a:t>
            </a:r>
            <a:r>
              <a:rPr lang="en-US" dirty="0"/>
              <a:t> = “sqrt” as it yielded the highest score.</a:t>
            </a:r>
          </a:p>
        </p:txBody>
      </p:sp>
      <p:sp>
        <p:nvSpPr>
          <p:cNvPr id="4" name="Slide Number Placeholder 3"/>
          <p:cNvSpPr>
            <a:spLocks noGrp="1"/>
          </p:cNvSpPr>
          <p:nvPr>
            <p:ph type="sldNum" sz="quarter" idx="5"/>
          </p:nvPr>
        </p:nvSpPr>
        <p:spPr/>
        <p:txBody>
          <a:bodyPr/>
          <a:lstStyle/>
          <a:p>
            <a:fld id="{7961896F-3BAC-0541-9427-C181DCDC9F84}" type="slidenum">
              <a:rPr lang="en-US" smtClean="0"/>
              <a:t>7</a:t>
            </a:fld>
            <a:endParaRPr lang="en-US"/>
          </a:p>
        </p:txBody>
      </p:sp>
    </p:spTree>
    <p:extLst>
      <p:ext uri="{BB962C8B-B14F-4D97-AF65-F5344CB8AC3E}">
        <p14:creationId xmlns:p14="http://schemas.microsoft.com/office/powerpoint/2010/main" val="403714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61896F-3BAC-0541-9427-C181DCDC9F84}" type="slidenum">
              <a:rPr lang="en-US" smtClean="0"/>
              <a:t>8</a:t>
            </a:fld>
            <a:endParaRPr lang="en-US"/>
          </a:p>
        </p:txBody>
      </p:sp>
    </p:spTree>
    <p:extLst>
      <p:ext uri="{BB962C8B-B14F-4D97-AF65-F5344CB8AC3E}">
        <p14:creationId xmlns:p14="http://schemas.microsoft.com/office/powerpoint/2010/main" val="3736403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61896F-3BAC-0541-9427-C181DCDC9F84}" type="slidenum">
              <a:rPr lang="en-US" smtClean="0"/>
              <a:t>9</a:t>
            </a:fld>
            <a:endParaRPr lang="en-US"/>
          </a:p>
        </p:txBody>
      </p:sp>
    </p:spTree>
    <p:extLst>
      <p:ext uri="{BB962C8B-B14F-4D97-AF65-F5344CB8AC3E}">
        <p14:creationId xmlns:p14="http://schemas.microsoft.com/office/powerpoint/2010/main" val="219421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other ml models but these models seem to be best even after running other ml models</a:t>
            </a:r>
          </a:p>
        </p:txBody>
      </p:sp>
      <p:sp>
        <p:nvSpPr>
          <p:cNvPr id="4" name="Slide Number Placeholder 3"/>
          <p:cNvSpPr>
            <a:spLocks noGrp="1"/>
          </p:cNvSpPr>
          <p:nvPr>
            <p:ph type="sldNum" sz="quarter" idx="5"/>
          </p:nvPr>
        </p:nvSpPr>
        <p:spPr/>
        <p:txBody>
          <a:bodyPr/>
          <a:lstStyle/>
          <a:p>
            <a:fld id="{7961896F-3BAC-0541-9427-C181DCDC9F84}" type="slidenum">
              <a:rPr lang="en-US" smtClean="0"/>
              <a:t>15</a:t>
            </a:fld>
            <a:endParaRPr lang="en-US"/>
          </a:p>
        </p:txBody>
      </p:sp>
    </p:spTree>
    <p:extLst>
      <p:ext uri="{BB962C8B-B14F-4D97-AF65-F5344CB8AC3E}">
        <p14:creationId xmlns:p14="http://schemas.microsoft.com/office/powerpoint/2010/main" val="246701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1547-7C5D-32CD-2778-E03675CE6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BC92D-EADE-F11A-26E3-10A8CB1E8B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BC6F0-9A97-2C1E-D2BB-0DB167C6EEA3}"/>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9F76D154-9B99-BE50-3DBF-2ECF399F7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30BC9-5F96-211C-63F3-18173AB28B04}"/>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137696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367F-D564-28F6-2672-EF204CA87A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EB5768-9A0E-0358-CD4C-9672B224F6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AF3F5-EDD1-C268-B66B-B65BF43D0359}"/>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D64C022F-C024-8D86-EEE5-829F296BF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E3F24-8DA1-FD2D-28C2-9066352641FE}"/>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89792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552B0-9F05-322A-2A2D-377E790F4C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531BD9-180C-001B-C518-9531CB2596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4C898-4201-C9E6-0588-CDB9457C7248}"/>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C0C214C7-BF08-51D6-5E96-5D04E0C05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F8BC8-F3E5-4A4A-6C07-D396FABDF5B8}"/>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173411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3CFC-2ABF-1AD5-DC71-916500924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351D2-5E76-7BAF-737C-C76173733C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CE0FA-1C06-4912-D9EA-FD3CBE3FB15A}"/>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BEB04B6F-C0DC-721B-99FB-DA759560B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93FBF-FDF1-D8A2-3533-73D62F1454EC}"/>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1935713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97F-7135-65DB-8BCC-65B4BB42D4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4337-D75C-5220-0B0E-F56004B00A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D1536-C307-49D8-670E-5EFA71711557}"/>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B026D22C-A613-FB65-02CB-D5B0D1B02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9FCBD-A1B4-A60F-EF70-B02E407325D0}"/>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523866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1163-8412-4AFA-D7D5-11EE5FC3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03CD0F-FD76-C67C-360C-5AFFE31770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10F39A-6549-D6A8-598D-961A366041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BA7EE-4578-2252-B5B6-05550D0CFD64}"/>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6" name="Footer Placeholder 5">
            <a:extLst>
              <a:ext uri="{FF2B5EF4-FFF2-40B4-BE49-F238E27FC236}">
                <a16:creationId xmlns:a16="http://schemas.microsoft.com/office/drawing/2014/main" id="{B59E36A1-F8BC-5767-9065-6F2EEF5C9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2BBDA-E48D-F11D-8F98-8A9D151F33BD}"/>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187270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9B0D-E9BC-EBF4-51D4-9A1FC7ED3E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53C295-AF71-E440-B688-8596A9A471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AB6420-737F-F517-C0FD-9E8D7A079F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E28AD3-57C5-8B70-AB21-C81CB84FE9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1768D-E413-83D7-A849-0E60B3AB73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4B5064-A3AC-1F0C-B174-FB9C9F884AF9}"/>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8" name="Footer Placeholder 7">
            <a:extLst>
              <a:ext uri="{FF2B5EF4-FFF2-40B4-BE49-F238E27FC236}">
                <a16:creationId xmlns:a16="http://schemas.microsoft.com/office/drawing/2014/main" id="{098B1758-E314-7274-17CF-9045C1C33D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70F2F2-DD1D-90B1-E332-07B198829901}"/>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203831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D748-623F-8F2A-B52A-C73728874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DEBA5E-6FFA-9CBB-8821-5FC11E0E3DF8}"/>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4" name="Footer Placeholder 3">
            <a:extLst>
              <a:ext uri="{FF2B5EF4-FFF2-40B4-BE49-F238E27FC236}">
                <a16:creationId xmlns:a16="http://schemas.microsoft.com/office/drawing/2014/main" id="{EA286952-B2BA-62E9-A95E-38E919FA1D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52060-1E8D-DD99-B501-E8C215E051A7}"/>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415637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74ABB-8E58-1EBF-7D92-967F01BEF02C}"/>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3" name="Footer Placeholder 2">
            <a:extLst>
              <a:ext uri="{FF2B5EF4-FFF2-40B4-BE49-F238E27FC236}">
                <a16:creationId xmlns:a16="http://schemas.microsoft.com/office/drawing/2014/main" id="{11222981-9A77-95A3-8F69-EE9331E30F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037F49-E04B-527A-DE20-DC73DB002006}"/>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707803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974-03CA-4BCE-8767-6E884D8B9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82975-D354-C879-CDC6-0A4FBBCD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3694C7-F1FA-E6C5-3F3B-308251771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AD929-0BB1-0F22-CC13-E664A7B3EFFB}"/>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6" name="Footer Placeholder 5">
            <a:extLst>
              <a:ext uri="{FF2B5EF4-FFF2-40B4-BE49-F238E27FC236}">
                <a16:creationId xmlns:a16="http://schemas.microsoft.com/office/drawing/2014/main" id="{D64274AA-8E40-CF0B-0036-F4EE1C13C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FDB5B-ADA1-B646-9A40-58D35C4B0B00}"/>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2887637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7F02-D655-97E3-A8F3-43F950849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842D98-0A84-C823-AC54-C708F9924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B5EB8F-D6B7-C873-A8C6-478170905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059A3-6BF1-EB0E-BB02-4C7C16C0BC67}"/>
              </a:ext>
            </a:extLst>
          </p:cNvPr>
          <p:cNvSpPr>
            <a:spLocks noGrp="1"/>
          </p:cNvSpPr>
          <p:nvPr>
            <p:ph type="dt" sz="half" idx="10"/>
          </p:nvPr>
        </p:nvSpPr>
        <p:spPr/>
        <p:txBody>
          <a:bodyPr/>
          <a:lstStyle/>
          <a:p>
            <a:fld id="{999D7BA8-B57B-FB4E-B55D-1A5A374183A1}" type="datetimeFigureOut">
              <a:rPr lang="en-US" smtClean="0"/>
              <a:t>5/20/25</a:t>
            </a:fld>
            <a:endParaRPr lang="en-US"/>
          </a:p>
        </p:txBody>
      </p:sp>
      <p:sp>
        <p:nvSpPr>
          <p:cNvPr id="6" name="Footer Placeholder 5">
            <a:extLst>
              <a:ext uri="{FF2B5EF4-FFF2-40B4-BE49-F238E27FC236}">
                <a16:creationId xmlns:a16="http://schemas.microsoft.com/office/drawing/2014/main" id="{D9787E90-47DB-D125-24FE-F12AA277A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269DE-E656-097F-1CCC-77ABBFBDD7F8}"/>
              </a:ext>
            </a:extLst>
          </p:cNvPr>
          <p:cNvSpPr>
            <a:spLocks noGrp="1"/>
          </p:cNvSpPr>
          <p:nvPr>
            <p:ph type="sldNum" sz="quarter" idx="12"/>
          </p:nvPr>
        </p:nvSpPr>
        <p:spPr/>
        <p:txBody>
          <a:bodyPr/>
          <a:lstStyle/>
          <a:p>
            <a:fld id="{84ED64E9-8744-A648-B536-78A066C227A2}" type="slidenum">
              <a:rPr lang="en-US" smtClean="0"/>
              <a:t>‹#›</a:t>
            </a:fld>
            <a:endParaRPr lang="en-US"/>
          </a:p>
        </p:txBody>
      </p:sp>
    </p:spTree>
    <p:extLst>
      <p:ext uri="{BB962C8B-B14F-4D97-AF65-F5344CB8AC3E}">
        <p14:creationId xmlns:p14="http://schemas.microsoft.com/office/powerpoint/2010/main" val="278860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E42AE6-C816-4C28-EF23-CB3F95EB4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873879-5F4C-0FCC-1662-315BC55DD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E502F-82EE-5654-D6BD-AF5EB0F97B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9D7BA8-B57B-FB4E-B55D-1A5A374183A1}" type="datetimeFigureOut">
              <a:rPr lang="en-US" smtClean="0"/>
              <a:t>5/20/25</a:t>
            </a:fld>
            <a:endParaRPr lang="en-US"/>
          </a:p>
        </p:txBody>
      </p:sp>
      <p:sp>
        <p:nvSpPr>
          <p:cNvPr id="5" name="Footer Placeholder 4">
            <a:extLst>
              <a:ext uri="{FF2B5EF4-FFF2-40B4-BE49-F238E27FC236}">
                <a16:creationId xmlns:a16="http://schemas.microsoft.com/office/drawing/2014/main" id="{4AA9E4B8-128A-83FD-51EB-245EE6A45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7CA9EF-46A1-8065-3229-4F978B76B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ED64E9-8744-A648-B536-78A066C227A2}" type="slidenum">
              <a:rPr lang="en-US" smtClean="0"/>
              <a:t>‹#›</a:t>
            </a:fld>
            <a:endParaRPr lang="en-US"/>
          </a:p>
        </p:txBody>
      </p:sp>
    </p:spTree>
    <p:extLst>
      <p:ext uri="{BB962C8B-B14F-4D97-AF65-F5344CB8AC3E}">
        <p14:creationId xmlns:p14="http://schemas.microsoft.com/office/powerpoint/2010/main" val="1102501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jpe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Finish line">
            <a:extLst>
              <a:ext uri="{FF2B5EF4-FFF2-40B4-BE49-F238E27FC236}">
                <a16:creationId xmlns:a16="http://schemas.microsoft.com/office/drawing/2014/main" id="{6FCBF597-0B48-F862-1CD0-89DFFA5E6317}"/>
              </a:ext>
            </a:extLst>
          </p:cNvPr>
          <p:cNvPicPr>
            <a:picLocks noChangeAspect="1"/>
          </p:cNvPicPr>
          <p:nvPr/>
        </p:nvPicPr>
        <p:blipFill>
          <a:blip r:embed="rId3"/>
          <a:srcRect b="443"/>
          <a:stretch>
            <a:fillRect/>
          </a:stretch>
        </p:blipFill>
        <p:spPr>
          <a:xfrm>
            <a:off x="-3048" y="157666"/>
            <a:ext cx="12191999" cy="6857990"/>
          </a:xfrm>
          <a:prstGeom prst="rect">
            <a:avLst/>
          </a:prstGeom>
        </p:spPr>
      </p:pic>
      <p:sp>
        <p:nvSpPr>
          <p:cNvPr id="61" name="Rectangle 6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A7BDC-850F-1D8E-248B-516B8D56B20E}"/>
              </a:ext>
            </a:extLst>
          </p:cNvPr>
          <p:cNvSpPr>
            <a:spLocks noGrp="1"/>
          </p:cNvSpPr>
          <p:nvPr>
            <p:ph type="title"/>
          </p:nvPr>
        </p:nvSpPr>
        <p:spPr>
          <a:xfrm>
            <a:off x="613804" y="882599"/>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0" i="0" dirty="0">
                <a:solidFill>
                  <a:srgbClr val="FF0000"/>
                </a:solidFill>
                <a:effectLst/>
              </a:rPr>
              <a:t>Analysis of </a:t>
            </a:r>
            <a:r>
              <a:rPr lang="en-US" sz="5200" dirty="0">
                <a:solidFill>
                  <a:srgbClr val="FF0000"/>
                </a:solidFill>
              </a:rPr>
              <a:t>traffic violations in Montgomery</a:t>
            </a:r>
            <a:br>
              <a:rPr lang="en-US" sz="5200" dirty="0">
                <a:solidFill>
                  <a:srgbClr val="FF0000"/>
                </a:solidFill>
              </a:rPr>
            </a:br>
            <a:endParaRPr lang="en-US" sz="5200" dirty="0">
              <a:solidFill>
                <a:srgbClr val="FF0000"/>
              </a:solidFill>
            </a:endParaRPr>
          </a:p>
        </p:txBody>
      </p:sp>
    </p:spTree>
    <p:extLst>
      <p:ext uri="{BB962C8B-B14F-4D97-AF65-F5344CB8AC3E}">
        <p14:creationId xmlns:p14="http://schemas.microsoft.com/office/powerpoint/2010/main" val="97128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hart with numbers and a number of red and yellow squares&#10;&#10;AI-generated content may be incorrect.">
            <a:extLst>
              <a:ext uri="{FF2B5EF4-FFF2-40B4-BE49-F238E27FC236}">
                <a16:creationId xmlns:a16="http://schemas.microsoft.com/office/drawing/2014/main" id="{AB4E45DD-0546-26AC-BDCB-B9291A86B394}"/>
              </a:ext>
            </a:extLst>
          </p:cNvPr>
          <p:cNvPicPr>
            <a:picLocks noGrp="1" noChangeAspect="1"/>
          </p:cNvPicPr>
          <p:nvPr>
            <p:ph idx="1"/>
          </p:nvPr>
        </p:nvPicPr>
        <p:blipFill>
          <a:blip r:embed="rId2"/>
          <a:srcRect r="26681"/>
          <a:stretch>
            <a:fillRect/>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BB8F3D6-3382-E577-CF46-D517B6B28D6D}"/>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Hourly arrest patterns show that early morning hours (1 AM – 5 AM), especially on Sundays, record the highest arrest rates, indicating a spike in incidents during late-night weekend hours.</a:t>
            </a:r>
          </a:p>
        </p:txBody>
      </p:sp>
    </p:spTree>
    <p:extLst>
      <p:ext uri="{BB962C8B-B14F-4D97-AF65-F5344CB8AC3E}">
        <p14:creationId xmlns:p14="http://schemas.microsoft.com/office/powerpoint/2010/main" val="3286884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D09CAE-159B-FDA2-8F67-179BD33E792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EC522A-98E3-0CA2-7F92-BCF5472C7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2C16F3-0BE1-D05C-4628-29C8C6A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5F6E9386-B656-9825-55F4-07EC12E03313}"/>
              </a:ext>
            </a:extLst>
          </p:cNvPr>
          <p:cNvSpPr>
            <a:spLocks noGrp="1"/>
          </p:cNvSpPr>
          <p:nvPr>
            <p:ph idx="1"/>
          </p:nvPr>
        </p:nvSpPr>
        <p:spPr>
          <a:xfrm>
            <a:off x="0" y="506502"/>
            <a:ext cx="10515600" cy="579950"/>
          </a:xfrm>
        </p:spPr>
        <p:txBody>
          <a:bodyPr vert="horz" lIns="91440" tIns="45720" rIns="91440" bIns="45720" rtlCol="0" anchor="t">
            <a:noAutofit/>
          </a:bodyPr>
          <a:lstStyle/>
          <a:p>
            <a:pPr>
              <a:buNone/>
            </a:pPr>
            <a:r>
              <a:rPr lang="en-US" sz="2000" b="1" kern="100" dirty="0">
                <a:effectLst/>
                <a:latin typeface="Times New Roman"/>
                <a:ea typeface="+mn-lt"/>
                <a:cs typeface="+mn-lt"/>
              </a:rPr>
              <a:t>3. </a:t>
            </a:r>
            <a:r>
              <a:rPr lang="en-US" sz="2000" b="1" kern="100" dirty="0">
                <a:latin typeface="Times New Roman"/>
                <a:ea typeface="+mn-lt"/>
                <a:cs typeface="+mn-lt"/>
              </a:rPr>
              <a:t>How do traffic violations vary across different demographic groups </a:t>
            </a:r>
            <a:r>
              <a:rPr lang="en-US" sz="2000" b="1" kern="100" dirty="0">
                <a:effectLst/>
                <a:latin typeface="Times New Roman"/>
                <a:ea typeface="+mn-lt"/>
                <a:cs typeface="+mn-lt"/>
              </a:rPr>
              <a:t>in </a:t>
            </a:r>
            <a:r>
              <a:rPr lang="en-US" sz="2000" b="1" kern="100" dirty="0">
                <a:latin typeface="Times New Roman"/>
                <a:ea typeface="+mn-lt"/>
                <a:cs typeface="+mn-lt"/>
              </a:rPr>
              <a:t>Montgomery County</a:t>
            </a:r>
            <a:r>
              <a:rPr lang="en-US" sz="2000" b="1" kern="100" dirty="0">
                <a:effectLst/>
                <a:latin typeface="Times New Roman"/>
                <a:ea typeface="+mn-lt"/>
                <a:cs typeface="+mn-lt"/>
              </a:rPr>
              <a:t>?</a:t>
            </a:r>
            <a:endParaRPr lang="en-US" b="1" dirty="0">
              <a:latin typeface="Times New Roman"/>
              <a:ea typeface="+mn-lt"/>
              <a:cs typeface="+mn-lt"/>
            </a:endParaRPr>
          </a:p>
          <a:p>
            <a:pPr marL="0" marR="0" indent="0">
              <a:lnSpc>
                <a:spcPct val="200000"/>
              </a:lnSpc>
              <a:spcAft>
                <a:spcPts val="800"/>
              </a:spcAft>
              <a:buNone/>
            </a:pPr>
            <a:endParaRPr lang="en-US" sz="2000" b="1" kern="100" dirty="0">
              <a:effectLst/>
              <a:latin typeface="Times New Roman"/>
              <a:ea typeface="Aptos" panose="020B0004020202020204" pitchFamily="34" charset="0"/>
              <a:cs typeface="Times New Roman" panose="02020603050405020304" pitchFamily="18" charset="0"/>
            </a:endParaRPr>
          </a:p>
        </p:txBody>
      </p:sp>
      <p:pic>
        <p:nvPicPr>
          <p:cNvPr id="2" name="Picture 1" descr="A graph of a number of people&#10;&#10;AI-generated content may be incorrect.">
            <a:extLst>
              <a:ext uri="{FF2B5EF4-FFF2-40B4-BE49-F238E27FC236}">
                <a16:creationId xmlns:a16="http://schemas.microsoft.com/office/drawing/2014/main" id="{B2E8124F-D924-5E4A-7922-857597F79F5D}"/>
              </a:ext>
            </a:extLst>
          </p:cNvPr>
          <p:cNvPicPr>
            <a:picLocks noChangeAspect="1"/>
          </p:cNvPicPr>
          <p:nvPr/>
        </p:nvPicPr>
        <p:blipFill>
          <a:blip r:embed="rId2"/>
          <a:stretch>
            <a:fillRect/>
          </a:stretch>
        </p:blipFill>
        <p:spPr>
          <a:xfrm>
            <a:off x="5639046" y="1259714"/>
            <a:ext cx="6096132" cy="3795778"/>
          </a:xfrm>
          <a:prstGeom prst="rect">
            <a:avLst/>
          </a:prstGeom>
        </p:spPr>
      </p:pic>
      <p:graphicFrame>
        <p:nvGraphicFramePr>
          <p:cNvPr id="15" name="TextBox 5">
            <a:extLst>
              <a:ext uri="{FF2B5EF4-FFF2-40B4-BE49-F238E27FC236}">
                <a16:creationId xmlns:a16="http://schemas.microsoft.com/office/drawing/2014/main" id="{BD3BDF19-6998-EF9F-1E42-D1B505863F32}"/>
              </a:ext>
            </a:extLst>
          </p:cNvPr>
          <p:cNvGraphicFramePr/>
          <p:nvPr/>
        </p:nvGraphicFramePr>
        <p:xfrm>
          <a:off x="1639" y="1257597"/>
          <a:ext cx="5340953" cy="463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3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columns&#10;&#10;AI-generated content may be incorrect.">
            <a:extLst>
              <a:ext uri="{FF2B5EF4-FFF2-40B4-BE49-F238E27FC236}">
                <a16:creationId xmlns:a16="http://schemas.microsoft.com/office/drawing/2014/main" id="{876D43C6-F15C-7A34-35D9-3531D5C01AA0}"/>
              </a:ext>
            </a:extLst>
          </p:cNvPr>
          <p:cNvPicPr>
            <a:picLocks noGrp="1" noChangeAspect="1"/>
          </p:cNvPicPr>
          <p:nvPr>
            <p:ph idx="1"/>
          </p:nvPr>
        </p:nvPicPr>
        <p:blipFill>
          <a:blip r:embed="rId2"/>
          <a:srcRect l="2316" r="9209" b="1"/>
          <a:stretch>
            <a:fillRect/>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B02D3D1-D2DE-6750-B024-FB7724B6FA51}"/>
              </a:ext>
            </a:extLst>
          </p:cNvPr>
          <p:cNvSpPr txBox="1"/>
          <p:nvPr/>
        </p:nvSpPr>
        <p:spPr>
          <a:xfrm>
            <a:off x="83820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Asian and Other racial groups receive the highest percentage of Warning violations, both close to or above 60%.</a:t>
            </a:r>
          </a:p>
          <a:p>
            <a:pPr marL="285750" indent="-228600">
              <a:lnSpc>
                <a:spcPct val="90000"/>
              </a:lnSpc>
              <a:spcAft>
                <a:spcPts val="600"/>
              </a:spcAft>
              <a:buFont typeface="Arial" panose="020B0604020202020204" pitchFamily="34" charset="0"/>
              <a:buChar char="•"/>
            </a:pPr>
            <a:r>
              <a:rPr lang="en-US" sz="2000"/>
              <a:t>Hispanic individuals receive more Citations than Warnings, with over 50% of violations being Citations, unlike most other racial groups.</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16176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49876-080B-EA3D-AB6B-D4C89A368D6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5888FC-6A16-4CA3-6B9C-4AE69BF98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050936E-7D49-D55E-419F-422D84E1F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94B76C4-B92E-C515-7758-21299C7F0543}"/>
              </a:ext>
            </a:extLst>
          </p:cNvPr>
          <p:cNvSpPr>
            <a:spLocks noGrp="1"/>
          </p:cNvSpPr>
          <p:nvPr>
            <p:ph idx="1"/>
          </p:nvPr>
        </p:nvSpPr>
        <p:spPr>
          <a:xfrm>
            <a:off x="0" y="506502"/>
            <a:ext cx="10515600" cy="579950"/>
          </a:xfrm>
        </p:spPr>
        <p:txBody>
          <a:bodyPr vert="horz" lIns="91440" tIns="45720" rIns="91440" bIns="45720" rtlCol="0" anchor="t">
            <a:noAutofit/>
          </a:bodyPr>
          <a:lstStyle/>
          <a:p>
            <a:pPr marL="0" indent="0">
              <a:buNone/>
            </a:pPr>
            <a:r>
              <a:rPr lang="en-US" sz="2000" b="1">
                <a:solidFill>
                  <a:srgbClr val="000000"/>
                </a:solidFill>
                <a:latin typeface="Times New Roman"/>
                <a:ea typeface="+mn-lt"/>
                <a:cs typeface="+mn-lt"/>
              </a:rPr>
              <a:t>4. What is the relationship between time</a:t>
            </a:r>
            <a:r>
              <a:rPr lang="en-US" sz="2000" b="1">
                <a:solidFill>
                  <a:srgbClr val="000000"/>
                </a:solidFill>
                <a:effectLst/>
                <a:latin typeface="Times New Roman"/>
                <a:ea typeface="+mn-lt"/>
                <a:cs typeface="+mn-lt"/>
              </a:rPr>
              <a:t>, </a:t>
            </a:r>
            <a:r>
              <a:rPr lang="en-US" sz="2000" b="1">
                <a:solidFill>
                  <a:srgbClr val="000000"/>
                </a:solidFill>
                <a:latin typeface="Times New Roman"/>
                <a:ea typeface="+mn-lt"/>
                <a:cs typeface="+mn-lt"/>
              </a:rPr>
              <a:t>date and type of traffic violations issued</a:t>
            </a:r>
            <a:r>
              <a:rPr lang="en-US" sz="2000" b="1">
                <a:solidFill>
                  <a:srgbClr val="000000"/>
                </a:solidFill>
                <a:effectLst/>
                <a:latin typeface="Times New Roman"/>
                <a:ea typeface="+mn-lt"/>
                <a:cs typeface="+mn-lt"/>
              </a:rPr>
              <a:t>?</a:t>
            </a:r>
            <a:endParaRPr lang="en-US" b="1">
              <a:latin typeface="Times New Roman"/>
              <a:ea typeface="+mn-lt"/>
              <a:cs typeface="+mn-lt"/>
            </a:endParaRPr>
          </a:p>
        </p:txBody>
      </p:sp>
      <p:pic>
        <p:nvPicPr>
          <p:cNvPr id="3" name="Picture 2" descr="A graph of a number of different colored lines&#10;&#10;AI-generated content may be incorrect.">
            <a:extLst>
              <a:ext uri="{FF2B5EF4-FFF2-40B4-BE49-F238E27FC236}">
                <a16:creationId xmlns:a16="http://schemas.microsoft.com/office/drawing/2014/main" id="{2A02EA4A-199C-23B8-06DA-2D621C37A405}"/>
              </a:ext>
            </a:extLst>
          </p:cNvPr>
          <p:cNvPicPr>
            <a:picLocks noChangeAspect="1"/>
          </p:cNvPicPr>
          <p:nvPr/>
        </p:nvPicPr>
        <p:blipFill>
          <a:blip r:embed="rId2"/>
          <a:stretch>
            <a:fillRect/>
          </a:stretch>
        </p:blipFill>
        <p:spPr>
          <a:xfrm>
            <a:off x="5965415" y="1084776"/>
            <a:ext cx="5761972" cy="4855532"/>
          </a:xfrm>
          <a:prstGeom prst="rect">
            <a:avLst/>
          </a:prstGeom>
        </p:spPr>
      </p:pic>
      <p:graphicFrame>
        <p:nvGraphicFramePr>
          <p:cNvPr id="15" name="TextBox 5">
            <a:extLst>
              <a:ext uri="{FF2B5EF4-FFF2-40B4-BE49-F238E27FC236}">
                <a16:creationId xmlns:a16="http://schemas.microsoft.com/office/drawing/2014/main" id="{0564B5B1-5DD4-3B3B-50F4-20C905ED0B50}"/>
              </a:ext>
            </a:extLst>
          </p:cNvPr>
          <p:cNvGraphicFramePr/>
          <p:nvPr/>
        </p:nvGraphicFramePr>
        <p:xfrm>
          <a:off x="0" y="1535803"/>
          <a:ext cx="5713113" cy="378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1846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F3199-0670-B0A7-2DA1-C32E536EB366}"/>
              </a:ext>
            </a:extLst>
          </p:cNvPr>
          <p:cNvSpPr txBox="1"/>
          <p:nvPr/>
        </p:nvSpPr>
        <p:spPr>
          <a:xfrm>
            <a:off x="876693" y="2533476"/>
            <a:ext cx="3346964"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900"/>
              <a:t>Late evening hours (22:00 - 23:59), especially on Tuesdays and Wednesdays, show the highest percentage of warning violations, peaking around 1.59%.</a:t>
            </a:r>
          </a:p>
          <a:p>
            <a:pPr marL="285750" indent="-228600">
              <a:lnSpc>
                <a:spcPct val="90000"/>
              </a:lnSpc>
              <a:spcAft>
                <a:spcPts val="600"/>
              </a:spcAft>
              <a:buFont typeface="Arial" panose="020B0604020202020204" pitchFamily="34" charset="0"/>
              <a:buChar char="•"/>
            </a:pPr>
            <a:r>
              <a:rPr lang="en-US" sz="1900"/>
              <a:t>Early morning hours (00:00 - 06:00) have the lowest incidence of warning violations across all days, typically below 0.5%.</a:t>
            </a:r>
          </a:p>
          <a:p>
            <a:pPr indent="-228600">
              <a:lnSpc>
                <a:spcPct val="90000"/>
              </a:lnSpc>
              <a:spcAft>
                <a:spcPts val="600"/>
              </a:spcAft>
              <a:buFont typeface="Arial" panose="020B0604020202020204" pitchFamily="34" charset="0"/>
              <a:buChar char="•"/>
            </a:pPr>
            <a:endParaRPr lang="en-US" sz="1900"/>
          </a:p>
        </p:txBody>
      </p:sp>
      <p:pic>
        <p:nvPicPr>
          <p:cNvPr id="4" name="Content Placeholder 3" descr="A screenshot of a chart&#10;&#10;AI-generated content may be incorrect.">
            <a:extLst>
              <a:ext uri="{FF2B5EF4-FFF2-40B4-BE49-F238E27FC236}">
                <a16:creationId xmlns:a16="http://schemas.microsoft.com/office/drawing/2014/main" id="{F8F6ED45-1C57-3E45-A766-1F545F8C9AED}"/>
              </a:ext>
            </a:extLst>
          </p:cNvPr>
          <p:cNvPicPr>
            <a:picLocks noGrp="1" noChangeAspect="1"/>
          </p:cNvPicPr>
          <p:nvPr>
            <p:ph idx="1"/>
          </p:nvPr>
        </p:nvPicPr>
        <p:blipFill>
          <a:blip r:embed="rId2"/>
          <a:srcRect r="20415" b="1"/>
          <a:stretch>
            <a:fillRect/>
          </a:stretch>
        </p:blipFill>
        <p:spPr>
          <a:xfrm>
            <a:off x="5089243" y="877413"/>
            <a:ext cx="6222628" cy="5043096"/>
          </a:xfrm>
          <a:prstGeom prst="rect">
            <a:avLst/>
          </a:prstGeom>
        </p:spPr>
      </p:pic>
      <p:grpSp>
        <p:nvGrpSpPr>
          <p:cNvPr id="14" name="Group 13">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5" name="Rectangle 14">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0679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53A1-6CE9-FDAE-A2A6-3B679F3CC9F6}"/>
              </a:ext>
            </a:extLst>
          </p:cNvPr>
          <p:cNvSpPr>
            <a:spLocks noGrp="1"/>
          </p:cNvSpPr>
          <p:nvPr>
            <p:ph type="title"/>
          </p:nvPr>
        </p:nvSpPr>
        <p:spPr>
          <a:xfrm>
            <a:off x="876694" y="741391"/>
            <a:ext cx="4234393" cy="1616203"/>
          </a:xfrm>
        </p:spPr>
        <p:txBody>
          <a:bodyPr anchor="b">
            <a:normAutofit/>
          </a:bodyPr>
          <a:lstStyle/>
          <a:p>
            <a:r>
              <a:rPr lang="en-US" sz="3200">
                <a:latin typeface="Times New Roman" panose="02020603050405020304" pitchFamily="18" charset="0"/>
                <a:cs typeface="Times New Roman" panose="02020603050405020304" pitchFamily="18" charset="0"/>
              </a:rPr>
              <a:t>Models:</a:t>
            </a:r>
          </a:p>
        </p:txBody>
      </p:sp>
      <p:sp>
        <p:nvSpPr>
          <p:cNvPr id="3" name="Content Placeholder 2">
            <a:extLst>
              <a:ext uri="{FF2B5EF4-FFF2-40B4-BE49-F238E27FC236}">
                <a16:creationId xmlns:a16="http://schemas.microsoft.com/office/drawing/2014/main" id="{32710389-4BD9-F79A-427D-5EEE8225F6D4}"/>
              </a:ext>
            </a:extLst>
          </p:cNvPr>
          <p:cNvSpPr>
            <a:spLocks noGrp="1"/>
          </p:cNvSpPr>
          <p:nvPr>
            <p:ph idx="1"/>
          </p:nvPr>
        </p:nvSpPr>
        <p:spPr>
          <a:xfrm>
            <a:off x="876693" y="2533476"/>
            <a:ext cx="4234394" cy="3447832"/>
          </a:xfrm>
        </p:spPr>
        <p:txBody>
          <a:bodyPr vert="horz" lIns="91440" tIns="45720" rIns="91440" bIns="45720" rtlCol="0" anchor="t">
            <a:normAutofit/>
          </a:bodyPr>
          <a:lstStyle/>
          <a:p>
            <a:pPr>
              <a:buNone/>
            </a:pPr>
            <a:r>
              <a:rPr lang="en-US" sz="1000" b="1">
                <a:ea typeface="+mn-lt"/>
                <a:cs typeface="+mn-lt"/>
              </a:rPr>
              <a:t>Random Forest Accident‑Risk Predictor</a:t>
            </a:r>
            <a:endParaRPr lang="en-US" sz="1000"/>
          </a:p>
          <a:p>
            <a:pPr>
              <a:buFont typeface="Arial"/>
              <a:buChar char="•"/>
            </a:pPr>
            <a:r>
              <a:rPr lang="en-US" sz="1000">
                <a:ea typeface="+mn-lt"/>
                <a:cs typeface="+mn-lt"/>
              </a:rPr>
              <a:t>This algorithm is an ensemble of decision trees that splits on features to minimize impurity, aggregating across 200 trees (max depth 6) to predict whether a stop leads to an accident.</a:t>
            </a:r>
            <a:endParaRPr lang="en-US" sz="1000"/>
          </a:p>
          <a:p>
            <a:pPr>
              <a:buFont typeface="Arial"/>
              <a:buChar char="•"/>
            </a:pPr>
            <a:r>
              <a:rPr lang="en-US" sz="1000" b="1">
                <a:ea typeface="+mn-lt"/>
                <a:cs typeface="+mn-lt"/>
              </a:rPr>
              <a:t>Key Inputs:</a:t>
            </a:r>
            <a:r>
              <a:rPr lang="en-US" sz="1000">
                <a:ea typeface="+mn-lt"/>
                <a:cs typeface="+mn-lt"/>
              </a:rPr>
              <a:t> Hour, Latitude/Longitude, Alcohol &amp; Work Zone flags, plus label‑encoded Day of Week, Month, Year of Stop, SubAgency, VehicleType, Race, and Gender.</a:t>
            </a:r>
            <a:endParaRPr lang="en-US" sz="1000" kern="1200">
              <a:effectLst/>
              <a:ea typeface="+mn-lt"/>
              <a:cs typeface="+mn-lt"/>
            </a:endParaRPr>
          </a:p>
          <a:p>
            <a:pPr>
              <a:buFont typeface="Arial"/>
              <a:buChar char="•"/>
            </a:pPr>
            <a:endParaRPr lang="en-US" sz="1000">
              <a:latin typeface="Aptos" panose="02110004020202020204"/>
              <a:cs typeface="Times New Roman" panose="02020603050405020304" pitchFamily="18" charset="0"/>
            </a:endParaRPr>
          </a:p>
          <a:p>
            <a:pPr>
              <a:buNone/>
            </a:pPr>
            <a:r>
              <a:rPr lang="en-US" sz="1000" b="1">
                <a:ea typeface="+mn-lt"/>
                <a:cs typeface="+mn-lt"/>
              </a:rPr>
              <a:t>LightGBM Arrest‑Probability Classifier</a:t>
            </a:r>
            <a:endParaRPr lang="en-US" sz="1000"/>
          </a:p>
          <a:p>
            <a:pPr>
              <a:buFont typeface="Arial"/>
              <a:buChar char="•"/>
            </a:pPr>
            <a:r>
              <a:rPr lang="en-US" sz="1000" b="1">
                <a:ea typeface="+mn-lt"/>
                <a:cs typeface="+mn-lt"/>
              </a:rPr>
              <a:t>Algorithm:</a:t>
            </a:r>
            <a:r>
              <a:rPr lang="en-US" sz="1000">
                <a:ea typeface="+mn-lt"/>
                <a:cs typeface="+mn-lt"/>
              </a:rPr>
              <a:t> A gradient‑boosted trees model (GBDT) that sequentially fits 1,000 small trees to optimize AUC for predicting arrest likelihood.</a:t>
            </a:r>
            <a:endParaRPr lang="en-US" sz="1000"/>
          </a:p>
          <a:p>
            <a:pPr>
              <a:buFont typeface="Arial"/>
              <a:buChar char="•"/>
            </a:pPr>
            <a:r>
              <a:rPr lang="en-US" sz="1000" b="1">
                <a:ea typeface="+mn-lt"/>
                <a:cs typeface="+mn-lt"/>
              </a:rPr>
              <a:t>Key Inputs:</a:t>
            </a:r>
            <a:r>
              <a:rPr lang="en-US" sz="1000">
                <a:ea typeface="+mn-lt"/>
                <a:cs typeface="+mn-lt"/>
              </a:rPr>
              <a:t> Time/demographic features (Hour, encoded Day of Week, Month, Year), plus 11 binary flags (e.g. Accident, Belts, Alcohol, HAZMAT, Search Conducted).</a:t>
            </a:r>
            <a:endParaRPr lang="en-US" sz="1000"/>
          </a:p>
          <a:p>
            <a:pPr>
              <a:buFont typeface="Arial"/>
              <a:buChar char="•"/>
            </a:pPr>
            <a:r>
              <a:rPr lang="en-US" sz="1000" b="1">
                <a:ea typeface="+mn-lt"/>
                <a:cs typeface="+mn-lt"/>
              </a:rPr>
              <a:t>Evaluation &amp; Insight:</a:t>
            </a:r>
            <a:r>
              <a:rPr lang="en-US" sz="1000">
                <a:ea typeface="+mn-lt"/>
                <a:cs typeface="+mn-lt"/>
              </a:rPr>
              <a:t> We have used metrics F1score,precision,recall score to evaluate.</a:t>
            </a:r>
            <a:endParaRPr lang="en-US" sz="1000">
              <a:latin typeface="Aptos" panose="02110004020202020204"/>
              <a:cs typeface="Times New Roman" panose="02020603050405020304" pitchFamily="18" charset="0"/>
            </a:endParaRPr>
          </a:p>
          <a:p>
            <a:pPr marL="0" indent="0">
              <a:buNone/>
            </a:pPr>
            <a:endParaRPr lang="en-US" sz="1000">
              <a:latin typeface="Times New Roman" panose="02020603050405020304" pitchFamily="18" charset="0"/>
              <a:cs typeface="Times New Roman" panose="02020603050405020304" pitchFamily="18" charset="0"/>
            </a:endParaRPr>
          </a:p>
        </p:txBody>
      </p:sp>
      <p:pic>
        <p:nvPicPr>
          <p:cNvPr id="14" name="Picture 13" descr="Wooden block pieces">
            <a:extLst>
              <a:ext uri="{FF2B5EF4-FFF2-40B4-BE49-F238E27FC236}">
                <a16:creationId xmlns:a16="http://schemas.microsoft.com/office/drawing/2014/main" id="{514AD87B-3772-7F18-00F3-FA669531170C}"/>
              </a:ext>
            </a:extLst>
          </p:cNvPr>
          <p:cNvPicPr>
            <a:picLocks noChangeAspect="1"/>
          </p:cNvPicPr>
          <p:nvPr/>
        </p:nvPicPr>
        <p:blipFill>
          <a:blip r:embed="rId3"/>
          <a:srcRect l="7224" r="31235" b="-1"/>
          <a:stretch>
            <a:fillRect/>
          </a:stretch>
        </p:blipFill>
        <p:spPr>
          <a:xfrm>
            <a:off x="5854890" y="877414"/>
            <a:ext cx="5453545" cy="4984683"/>
          </a:xfrm>
          <a:prstGeom prst="rect">
            <a:avLst/>
          </a:prstGeom>
        </p:spPr>
      </p:pic>
      <p:grpSp>
        <p:nvGrpSpPr>
          <p:cNvPr id="48" name="Group 47">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9" name="Rectangle 48">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391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village">
            <a:extLst>
              <a:ext uri="{FF2B5EF4-FFF2-40B4-BE49-F238E27FC236}">
                <a16:creationId xmlns:a16="http://schemas.microsoft.com/office/drawing/2014/main" id="{836EA6BC-29B3-D248-E623-CCE0A486D61E}"/>
              </a:ext>
            </a:extLst>
          </p:cNvPr>
          <p:cNvPicPr>
            <a:picLocks noChangeAspect="1"/>
          </p:cNvPicPr>
          <p:nvPr/>
        </p:nvPicPr>
        <p:blipFill>
          <a:blip r:embed="rId2"/>
          <a:srcRect l="11836" r="21273"/>
          <a:stretch/>
        </p:blipFill>
        <p:spPr>
          <a:xfrm>
            <a:off x="20" y="10"/>
            <a:ext cx="571649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F897F5E-099E-A05D-A51B-A3047C092C22}"/>
              </a:ext>
            </a:extLst>
          </p:cNvPr>
          <p:cNvSpPr>
            <a:spLocks noGrp="1"/>
          </p:cNvSpPr>
          <p:nvPr>
            <p:ph idx="1"/>
          </p:nvPr>
        </p:nvSpPr>
        <p:spPr>
          <a:xfrm>
            <a:off x="5591967" y="144720"/>
            <a:ext cx="6605281" cy="2020423"/>
          </a:xfrm>
        </p:spPr>
        <p:txBody>
          <a:bodyPr vert="horz" lIns="91440" tIns="45720" rIns="91440" bIns="45720" rtlCol="0" anchor="t">
            <a:noAutofit/>
          </a:bodyPr>
          <a:lstStyle/>
          <a:p>
            <a:endParaRPr lang="en-US" sz="1800">
              <a:latin typeface="Times New Roman" panose="02020603050405020304" pitchFamily="18" charset="0"/>
              <a:cs typeface="Times New Roman" panose="02020603050405020304" pitchFamily="18" charset="0"/>
            </a:endParaRPr>
          </a:p>
          <a:p>
            <a:r>
              <a:rPr lang="en-US" sz="1800">
                <a:latin typeface="Times New Roman"/>
                <a:ea typeface="+mn-lt"/>
                <a:cs typeface="+mn-lt"/>
              </a:rPr>
              <a:t>Traffic violations like citations have a higher correlation with accident rates, while warnings are the most common but less severe.</a:t>
            </a:r>
            <a:endParaRPr lang="en-US" sz="1800">
              <a:latin typeface="Times New Roman"/>
              <a:cs typeface="Times New Roman"/>
            </a:endParaRPr>
          </a:p>
          <a:p>
            <a:r>
              <a:rPr lang="en-US" sz="1800">
                <a:latin typeface="Times New Roman"/>
                <a:ea typeface="+mn-lt"/>
                <a:cs typeface="+mn-lt"/>
              </a:rPr>
              <a:t>The </a:t>
            </a:r>
            <a:r>
              <a:rPr lang="en-US" sz="1800" b="1">
                <a:latin typeface="Times New Roman"/>
                <a:ea typeface="+mn-lt"/>
                <a:cs typeface="+mn-lt"/>
              </a:rPr>
              <a:t>time of day</a:t>
            </a:r>
            <a:r>
              <a:rPr lang="en-US" sz="1800">
                <a:latin typeface="Times New Roman"/>
                <a:ea typeface="+mn-lt"/>
                <a:cs typeface="+mn-lt"/>
              </a:rPr>
              <a:t> is crucial: peak accidents and violations occur during specific hours (warnings at 10:00 PM).</a:t>
            </a:r>
            <a:endParaRPr lang="en-US" sz="1800">
              <a:latin typeface="Times New Roman"/>
              <a:cs typeface="Times New Roman"/>
            </a:endParaRPr>
          </a:p>
          <a:p>
            <a:r>
              <a:rPr lang="en-US" sz="1800" b="1">
                <a:latin typeface="Times New Roman"/>
                <a:ea typeface="+mn-lt"/>
                <a:cs typeface="+mn-lt"/>
              </a:rPr>
              <a:t>Demographic patterns</a:t>
            </a:r>
            <a:r>
              <a:rPr lang="en-US" sz="1800">
                <a:latin typeface="Times New Roman"/>
                <a:ea typeface="+mn-lt"/>
                <a:cs typeface="+mn-lt"/>
              </a:rPr>
              <a:t>: Race and gender significantly influence the type of violation received. For example, women are more likely to get warnings, while men get more citations.</a:t>
            </a:r>
          </a:p>
          <a:p>
            <a:r>
              <a:rPr lang="en-US" sz="1800">
                <a:latin typeface="Times New Roman"/>
                <a:ea typeface="+mn-lt"/>
                <a:cs typeface="+mn-lt"/>
              </a:rPr>
              <a:t>Violations show strong </a:t>
            </a:r>
            <a:r>
              <a:rPr lang="en-US" sz="1800" b="1">
                <a:latin typeface="Times New Roman"/>
                <a:ea typeface="+mn-lt"/>
                <a:cs typeface="+mn-lt"/>
              </a:rPr>
              <a:t>temporal patterns</a:t>
            </a:r>
            <a:r>
              <a:rPr lang="en-US" sz="1800">
                <a:latin typeface="Times New Roman"/>
                <a:ea typeface="+mn-lt"/>
                <a:cs typeface="+mn-lt"/>
              </a:rPr>
              <a:t>, varying significantly by day of the week and month. Less violations recorded on weekends suggest enforcement or data recording anomalies.</a:t>
            </a:r>
            <a:endParaRPr lang="en-US" sz="1800">
              <a:latin typeface="Times New Roman"/>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79F929-E595-B080-195D-4B5BEF966638}"/>
              </a:ext>
            </a:extLst>
          </p:cNvPr>
          <p:cNvSpPr txBox="1"/>
          <p:nvPr/>
        </p:nvSpPr>
        <p:spPr>
          <a:xfrm>
            <a:off x="5734789" y="1493"/>
            <a:ext cx="3587261"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Discussion:</a:t>
            </a:r>
          </a:p>
        </p:txBody>
      </p:sp>
      <p:sp>
        <p:nvSpPr>
          <p:cNvPr id="2" name="TextBox 1">
            <a:extLst>
              <a:ext uri="{FF2B5EF4-FFF2-40B4-BE49-F238E27FC236}">
                <a16:creationId xmlns:a16="http://schemas.microsoft.com/office/drawing/2014/main" id="{77BD7C7A-9D42-C589-36C9-9AC38D7BFD41}"/>
              </a:ext>
            </a:extLst>
          </p:cNvPr>
          <p:cNvSpPr txBox="1"/>
          <p:nvPr/>
        </p:nvSpPr>
        <p:spPr>
          <a:xfrm>
            <a:off x="5477232" y="3891260"/>
            <a:ext cx="6313713" cy="2963888"/>
          </a:xfrm>
          <a:prstGeom prst="rect">
            <a:avLst/>
          </a:prstGeom>
          <a:noFill/>
        </p:spPr>
        <p:txBody>
          <a:bodyPr wrap="square" lIns="91440" tIns="45720" rIns="91440" bIns="45720" rtlCol="0" anchor="t">
            <a:spAutoFit/>
          </a:bodyPr>
          <a:lstStyle/>
          <a:p>
            <a:r>
              <a:rPr lang="en-US" sz="3200">
                <a:latin typeface="Times New Roman"/>
                <a:cs typeface="Times New Roman"/>
              </a:rPr>
              <a:t>Conclusion:</a:t>
            </a:r>
          </a:p>
          <a:p>
            <a:pPr marL="228600" indent="-228600">
              <a:lnSpc>
                <a:spcPct val="90000"/>
              </a:lnSpc>
              <a:spcBef>
                <a:spcPts val="1000"/>
              </a:spcBef>
              <a:buFont typeface="Arial" panose="020B0604020202020204" pitchFamily="34" charset="0"/>
              <a:buChar char="•"/>
            </a:pPr>
            <a:r>
              <a:rPr lang="en-US">
                <a:latin typeface="Times New Roman"/>
                <a:ea typeface="+mn-lt"/>
                <a:cs typeface="+mn-lt"/>
              </a:rPr>
              <a:t>Over 2 million records were analyzed using </a:t>
            </a:r>
            <a:r>
              <a:rPr lang="en-US" b="1">
                <a:latin typeface="Times New Roman"/>
                <a:ea typeface="+mn-lt"/>
                <a:cs typeface="+mn-lt"/>
              </a:rPr>
              <a:t>Chi-square tests</a:t>
            </a:r>
            <a:r>
              <a:rPr lang="en-US">
                <a:latin typeface="Times New Roman"/>
                <a:ea typeface="+mn-lt"/>
                <a:cs typeface="+mn-lt"/>
              </a:rPr>
              <a:t> and </a:t>
            </a:r>
            <a:r>
              <a:rPr lang="en-US" b="1">
                <a:latin typeface="Times New Roman"/>
                <a:ea typeface="+mn-lt"/>
                <a:cs typeface="+mn-lt"/>
              </a:rPr>
              <a:t>predictive modeling</a:t>
            </a:r>
            <a:r>
              <a:rPr lang="en-US">
                <a:latin typeface="Times New Roman"/>
                <a:ea typeface="+mn-lt"/>
                <a:cs typeface="+mn-lt"/>
              </a:rPr>
              <a:t> to find meaningful patterns in violations.</a:t>
            </a:r>
          </a:p>
          <a:p>
            <a:pPr marL="228600" indent="-228600">
              <a:lnSpc>
                <a:spcPct val="90000"/>
              </a:lnSpc>
              <a:spcBef>
                <a:spcPts val="1000"/>
              </a:spcBef>
              <a:buFont typeface="Arial" panose="020B0604020202020204" pitchFamily="34" charset="0"/>
              <a:buChar char="•"/>
            </a:pPr>
            <a:r>
              <a:rPr lang="en-US" b="1">
                <a:latin typeface="Times New Roman"/>
                <a:ea typeface="+mn-lt"/>
                <a:cs typeface="+mn-lt"/>
              </a:rPr>
              <a:t>Violation type and timing</a:t>
            </a:r>
            <a:r>
              <a:rPr lang="en-US">
                <a:latin typeface="Times New Roman"/>
                <a:ea typeface="+mn-lt"/>
                <a:cs typeface="+mn-lt"/>
              </a:rPr>
              <a:t> (hour, day, month) are the most influential in predicting accidents, more than demographics.</a:t>
            </a:r>
          </a:p>
          <a:p>
            <a:pPr marL="228600" indent="-228600">
              <a:lnSpc>
                <a:spcPct val="90000"/>
              </a:lnSpc>
              <a:spcBef>
                <a:spcPts val="1000"/>
              </a:spcBef>
              <a:buFont typeface="Arial" panose="020B0604020202020204" pitchFamily="34" charset="0"/>
              <a:buChar char="•"/>
            </a:pPr>
            <a:r>
              <a:rPr lang="en-US" b="1">
                <a:latin typeface="Times New Roman"/>
                <a:ea typeface="+mn-lt"/>
                <a:cs typeface="+mn-lt"/>
              </a:rPr>
              <a:t>Key Insight</a:t>
            </a:r>
            <a:r>
              <a:rPr lang="en-US">
                <a:latin typeface="Times New Roman"/>
                <a:ea typeface="+mn-lt"/>
                <a:cs typeface="+mn-lt"/>
              </a:rPr>
              <a:t>: Enforcement strategies and policies can be </a:t>
            </a:r>
            <a:r>
              <a:rPr lang="en-US" b="1">
                <a:latin typeface="Times New Roman"/>
                <a:ea typeface="+mn-lt"/>
                <a:cs typeface="+mn-lt"/>
              </a:rPr>
              <a:t>optimized</a:t>
            </a:r>
            <a:r>
              <a:rPr lang="en-US">
                <a:latin typeface="Times New Roman"/>
                <a:ea typeface="+mn-lt"/>
                <a:cs typeface="+mn-lt"/>
              </a:rPr>
              <a:t> by focusing on high-risk times and violations, with potential for fairer, data-driven traffic management.</a:t>
            </a:r>
          </a:p>
        </p:txBody>
      </p:sp>
    </p:spTree>
    <p:extLst>
      <p:ext uri="{BB962C8B-B14F-4D97-AF65-F5344CB8AC3E}">
        <p14:creationId xmlns:p14="http://schemas.microsoft.com/office/powerpoint/2010/main" val="206714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6CCFCD-5C02-A56C-5B40-2E3F45F552B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A9EC7-D0F2-A6C9-C074-A6363C54937F}"/>
              </a:ext>
            </a:extLst>
          </p:cNvPr>
          <p:cNvSpPr txBox="1"/>
          <p:nvPr/>
        </p:nvSpPr>
        <p:spPr>
          <a:xfrm>
            <a:off x="965200" y="1383528"/>
            <a:ext cx="5925989" cy="316751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9600" kern="1200">
                <a:solidFill>
                  <a:schemeClr val="tx1"/>
                </a:solidFill>
                <a:latin typeface="+mj-lt"/>
                <a:ea typeface="+mj-ea"/>
                <a:cs typeface="+mj-cs"/>
              </a:rPr>
              <a:t>Thank You!!!</a:t>
            </a:r>
          </a:p>
        </p:txBody>
      </p:sp>
      <p:pic>
        <p:nvPicPr>
          <p:cNvPr id="8" name="Graphic 7" descr="Handshake">
            <a:extLst>
              <a:ext uri="{FF2B5EF4-FFF2-40B4-BE49-F238E27FC236}">
                <a16:creationId xmlns:a16="http://schemas.microsoft.com/office/drawing/2014/main" id="{9B80282C-F9E2-01DD-4657-C658D1284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31372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erial view of the road">
            <a:extLst>
              <a:ext uri="{FF2B5EF4-FFF2-40B4-BE49-F238E27FC236}">
                <a16:creationId xmlns:a16="http://schemas.microsoft.com/office/drawing/2014/main" id="{2012140E-7EF7-A715-3026-462F60D378F9}"/>
              </a:ext>
            </a:extLst>
          </p:cNvPr>
          <p:cNvPicPr>
            <a:picLocks noChangeAspect="1"/>
          </p:cNvPicPr>
          <p:nvPr/>
        </p:nvPicPr>
        <p:blipFill>
          <a:blip r:embed="rId2"/>
          <a:srcRect b="5436"/>
          <a:stretch>
            <a:fillRect/>
          </a:stretch>
        </p:blipFill>
        <p:spPr>
          <a:xfrm>
            <a:off x="1" y="10"/>
            <a:ext cx="9669642" cy="6857990"/>
          </a:xfrm>
          <a:prstGeom prst="rect">
            <a:avLst/>
          </a:prstGeom>
        </p:spPr>
      </p:pic>
      <p:sp>
        <p:nvSpPr>
          <p:cNvPr id="47" name="Rectangle 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0D8176F-B6DF-3E2A-E9CE-D4EBC6144BA6}"/>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Introduction:</a:t>
            </a:r>
          </a:p>
        </p:txBody>
      </p:sp>
      <p:sp>
        <p:nvSpPr>
          <p:cNvPr id="25" name="TextBox 24">
            <a:extLst>
              <a:ext uri="{FF2B5EF4-FFF2-40B4-BE49-F238E27FC236}">
                <a16:creationId xmlns:a16="http://schemas.microsoft.com/office/drawing/2014/main" id="{94823460-F302-53E8-C407-DA017AFC1A0F}"/>
              </a:ext>
            </a:extLst>
          </p:cNvPr>
          <p:cNvSpPr txBox="1"/>
          <p:nvPr/>
        </p:nvSpPr>
        <p:spPr>
          <a:xfrm>
            <a:off x="753161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Montgomery County experiences diverse traffic patterns due to its urban-suburban mix.</a:t>
            </a:r>
          </a:p>
          <a:p>
            <a:pPr marL="285750" indent="-228600">
              <a:lnSpc>
                <a:spcPct val="90000"/>
              </a:lnSpc>
              <a:spcAft>
                <a:spcPts val="600"/>
              </a:spcAft>
              <a:buFont typeface="Arial" panose="020B0604020202020204" pitchFamily="34" charset="0"/>
              <a:buChar char="•"/>
            </a:pPr>
            <a:r>
              <a:rPr lang="en-US" sz="1700"/>
              <a:t>Traffic violations, from speeding to DUI, impact road safety and accident rates.</a:t>
            </a:r>
          </a:p>
          <a:p>
            <a:pPr marL="285750" indent="-228600">
              <a:lnSpc>
                <a:spcPct val="90000"/>
              </a:lnSpc>
              <a:spcAft>
                <a:spcPts val="600"/>
              </a:spcAft>
              <a:buFont typeface="Arial" panose="020B0604020202020204" pitchFamily="34" charset="0"/>
              <a:buChar char="•"/>
            </a:pPr>
            <a:r>
              <a:rPr lang="en-US" sz="1700"/>
              <a:t>Using statistical tests and predictive models, it explores how time, demographics, and enforcement relate to violations.</a:t>
            </a:r>
          </a:p>
          <a:p>
            <a:pPr marL="285750" indent="-228600">
              <a:lnSpc>
                <a:spcPct val="90000"/>
              </a:lnSpc>
              <a:spcAft>
                <a:spcPts val="600"/>
              </a:spcAft>
              <a:buFont typeface="Arial" panose="020B0604020202020204" pitchFamily="34" charset="0"/>
              <a:buChar char="•"/>
            </a:pPr>
            <a:r>
              <a:rPr lang="en-US" sz="1700"/>
              <a:t>Montgomery County's detailed dataset offers a strong foundation for improving public safety and traffic management.</a:t>
            </a:r>
          </a:p>
          <a:p>
            <a:pPr marL="285750"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1153835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222C-D9A8-18CE-0616-7CFC2E9BB27C}"/>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t>Literature Review</a:t>
            </a:r>
          </a:p>
        </p:txBody>
      </p:sp>
      <p:pic>
        <p:nvPicPr>
          <p:cNvPr id="90" name="Picture 89" descr="Cars in a traffic jam">
            <a:extLst>
              <a:ext uri="{FF2B5EF4-FFF2-40B4-BE49-F238E27FC236}">
                <a16:creationId xmlns:a16="http://schemas.microsoft.com/office/drawing/2014/main" id="{AD197C3C-03D6-632D-6CC2-1B28C2442D8E}"/>
              </a:ext>
            </a:extLst>
          </p:cNvPr>
          <p:cNvPicPr>
            <a:picLocks noChangeAspect="1"/>
          </p:cNvPicPr>
          <p:nvPr/>
        </p:nvPicPr>
        <p:blipFill>
          <a:blip r:embed="rId3"/>
          <a:srcRect l="20752" r="21471"/>
          <a:stretch>
            <a:fillRect/>
          </a:stretch>
        </p:blipFill>
        <p:spPr>
          <a:xfrm>
            <a:off x="20" y="10"/>
            <a:ext cx="6095980" cy="6857990"/>
          </a:xfrm>
          <a:prstGeom prst="rect">
            <a:avLst/>
          </a:prstGeom>
        </p:spPr>
      </p:pic>
      <p:grpSp>
        <p:nvGrpSpPr>
          <p:cNvPr id="79" name="Group 7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80" name="Rectangle 7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AA99F976-F61E-0B57-EA00-E4031AF5AC7A}"/>
              </a:ext>
            </a:extLst>
          </p:cNvPr>
          <p:cNvSpPr txBox="1"/>
          <p:nvPr/>
        </p:nvSpPr>
        <p:spPr>
          <a:xfrm>
            <a:off x="6823878" y="2533476"/>
            <a:ext cx="4491820"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700" b="1"/>
              <a:t>Traffic Violation Patterns and Enforcement Practices</a:t>
            </a:r>
            <a:endParaRPr lang="en-US" sz="700"/>
          </a:p>
          <a:p>
            <a:pPr indent="-228600">
              <a:lnSpc>
                <a:spcPct val="90000"/>
              </a:lnSpc>
              <a:spcAft>
                <a:spcPts val="600"/>
              </a:spcAft>
              <a:buFont typeface="Arial" panose="020B0604020202020204" pitchFamily="34" charset="0"/>
              <a:buChar char="•"/>
            </a:pPr>
            <a:r>
              <a:rPr lang="en-US" sz="700"/>
              <a:t>  Speeding and DUI are among the most frequent violations and are strongly linked to higher accident rates (Sivasankaran &amp; Balasubramanian, 2021; Ayuso et al., 2010).</a:t>
            </a:r>
          </a:p>
          <a:p>
            <a:pPr indent="-228600">
              <a:lnSpc>
                <a:spcPct val="90000"/>
              </a:lnSpc>
              <a:spcAft>
                <a:spcPts val="600"/>
              </a:spcAft>
              <a:buFont typeface="Arial" panose="020B0604020202020204" pitchFamily="34" charset="0"/>
              <a:buChar char="•"/>
            </a:pPr>
            <a:r>
              <a:rPr lang="en-US" sz="700"/>
              <a:t>  Combining high‑risk behaviors such as speeding with passenger or cargo load significantly increases both crash likelihood and severity (Ayuso et al., 2010).</a:t>
            </a:r>
          </a:p>
          <a:p>
            <a:pPr indent="-228600">
              <a:lnSpc>
                <a:spcPct val="90000"/>
              </a:lnSpc>
              <a:spcAft>
                <a:spcPts val="600"/>
              </a:spcAft>
              <a:buFont typeface="Arial" panose="020B0604020202020204" pitchFamily="34" charset="0"/>
              <a:buChar char="•"/>
            </a:pPr>
            <a:r>
              <a:rPr lang="en-US" sz="700"/>
              <a:t>  Citations tend to coincide with more severe crashes, suggesting enforcement prioritizes higher‑risk offenses (Aquino et al., 2020).</a:t>
            </a:r>
          </a:p>
          <a:p>
            <a:pPr indent="-228600">
              <a:lnSpc>
                <a:spcPct val="90000"/>
              </a:lnSpc>
              <a:spcAft>
                <a:spcPts val="600"/>
              </a:spcAft>
              <a:buFont typeface="Arial" panose="020B0604020202020204" pitchFamily="34" charset="0"/>
              <a:buChar char="•"/>
            </a:pPr>
            <a:r>
              <a:rPr lang="en-US" sz="700" b="1"/>
              <a:t>Temporal &amp; Environmental Influences</a:t>
            </a:r>
            <a:endParaRPr lang="en-US" sz="700"/>
          </a:p>
          <a:p>
            <a:pPr indent="-228600">
              <a:lnSpc>
                <a:spcPct val="90000"/>
              </a:lnSpc>
              <a:spcAft>
                <a:spcPts val="600"/>
              </a:spcAft>
              <a:buFont typeface="Arial" panose="020B0604020202020204" pitchFamily="34" charset="0"/>
              <a:buChar char="•"/>
            </a:pPr>
            <a:r>
              <a:rPr lang="en-US" sz="700"/>
              <a:t>   Violation frequency peaks during midday hours and on weekends, reflecting heavier traffic flows and leisure travel patterns (Li et al., 2021; Saville et al., 2024).</a:t>
            </a:r>
          </a:p>
          <a:p>
            <a:pPr indent="-228600">
              <a:lnSpc>
                <a:spcPct val="90000"/>
              </a:lnSpc>
              <a:spcAft>
                <a:spcPts val="600"/>
              </a:spcAft>
              <a:buFont typeface="Arial" panose="020B0604020202020204" pitchFamily="34" charset="0"/>
              <a:buChar char="•"/>
            </a:pPr>
            <a:r>
              <a:rPr lang="en-US" sz="700"/>
              <a:t>  Adverse conditions low wind speeds, high congestion, cooler temperatures correlate with increased infractions, as drivers engage in riskier behaviors (Li et al., 2021).</a:t>
            </a:r>
          </a:p>
          <a:p>
            <a:pPr indent="-228600">
              <a:lnSpc>
                <a:spcPct val="90000"/>
              </a:lnSpc>
              <a:spcAft>
                <a:spcPts val="600"/>
              </a:spcAft>
              <a:buFont typeface="Arial" panose="020B0604020202020204" pitchFamily="34" charset="0"/>
              <a:buChar char="•"/>
            </a:pPr>
            <a:r>
              <a:rPr lang="en-US" sz="700"/>
              <a:t>Seasonal and holiday trends drive enforcement intensity; predictive resource allocation can target known peak periods (Kumfer et al., 2024).</a:t>
            </a:r>
            <a:br>
              <a:rPr lang="en-US" sz="700"/>
            </a:br>
            <a:br>
              <a:rPr lang="en-US" sz="700"/>
            </a:br>
            <a:r>
              <a:rPr lang="en-US" sz="700" b="1"/>
              <a:t>Demographic Disparities &amp; Fairness</a:t>
            </a:r>
            <a:endParaRPr lang="en-US" sz="700"/>
          </a:p>
          <a:p>
            <a:pPr indent="-228600">
              <a:lnSpc>
                <a:spcPct val="90000"/>
              </a:lnSpc>
              <a:spcAft>
                <a:spcPts val="600"/>
              </a:spcAft>
              <a:buFont typeface="Arial" panose="020B0604020202020204" pitchFamily="34" charset="0"/>
              <a:buChar char="•"/>
            </a:pPr>
            <a:r>
              <a:rPr lang="en-US" sz="700"/>
              <a:t>  Black drivers are stopped and searched at disproportionately higher rates compared to White or Hispanic drivers, evidencing racial disparities in enforcement (Saville et al., 2024; Rababah et al., 2022).</a:t>
            </a:r>
          </a:p>
          <a:p>
            <a:pPr indent="-228600">
              <a:lnSpc>
                <a:spcPct val="90000"/>
              </a:lnSpc>
              <a:spcAft>
                <a:spcPts val="600"/>
              </a:spcAft>
              <a:buFont typeface="Arial" panose="020B0604020202020204" pitchFamily="34" charset="0"/>
              <a:buChar char="•"/>
            </a:pPr>
            <a:r>
              <a:rPr lang="en-US" sz="700"/>
              <a:t>  Gender differences appear in violation types: women receive warnings more often, while men incur citations at higher rates (our dataset analysis).</a:t>
            </a:r>
          </a:p>
          <a:p>
            <a:pPr indent="-228600">
              <a:lnSpc>
                <a:spcPct val="90000"/>
              </a:lnSpc>
              <a:spcAft>
                <a:spcPts val="600"/>
              </a:spcAft>
              <a:buFont typeface="Arial" panose="020B0604020202020204" pitchFamily="34" charset="0"/>
              <a:buChar char="•"/>
            </a:pPr>
            <a:r>
              <a:rPr lang="en-US" sz="700"/>
              <a:t>  Focusing on objective factors offense seriousness, time/place can mitigate biases and promote equitable enforcement (Saville et al., 2024; Rababah et al., 2022).</a:t>
            </a:r>
          </a:p>
          <a:p>
            <a:pPr indent="-228600">
              <a:lnSpc>
                <a:spcPct val="90000"/>
              </a:lnSpc>
              <a:spcAft>
                <a:spcPts val="600"/>
              </a:spcAft>
              <a:buFont typeface="Arial" panose="020B0604020202020204" pitchFamily="34" charset="0"/>
              <a:buChar char="•"/>
            </a:pPr>
            <a:endParaRPr lang="en-US" sz="700"/>
          </a:p>
        </p:txBody>
      </p:sp>
    </p:spTree>
    <p:extLst>
      <p:ext uri="{BB962C8B-B14F-4D97-AF65-F5344CB8AC3E}">
        <p14:creationId xmlns:p14="http://schemas.microsoft.com/office/powerpoint/2010/main" val="46361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99778-5A8A-E700-0388-4D65090BFF84}"/>
              </a:ext>
            </a:extLst>
          </p:cNvPr>
          <p:cNvSpPr>
            <a:spLocks noGrp="1"/>
          </p:cNvSpPr>
          <p:nvPr>
            <p:ph type="title"/>
          </p:nvPr>
        </p:nvSpPr>
        <p:spPr>
          <a:xfrm>
            <a:off x="686834" y="591345"/>
            <a:ext cx="3200400" cy="1730942"/>
          </a:xfrm>
        </p:spPr>
        <p:txBody>
          <a:bodyPr vert="horz" lIns="91440" tIns="45720" rIns="91440" bIns="45720" rtlCol="0" anchor="ctr">
            <a:normAutofit/>
          </a:bodyPr>
          <a:lstStyle/>
          <a:p>
            <a:r>
              <a:rPr lang="en-US" sz="3200">
                <a:latin typeface="Times New Roman"/>
                <a:cs typeface="Times New Roman"/>
              </a:rPr>
              <a:t>Objective:</a:t>
            </a: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3A6A83B5-B75C-3367-3EEA-735326E7176C}"/>
              </a:ext>
            </a:extLst>
          </p:cNvPr>
          <p:cNvSpPr txBox="1">
            <a:spLocks/>
          </p:cNvSpPr>
          <p:nvPr/>
        </p:nvSpPr>
        <p:spPr>
          <a:xfrm>
            <a:off x="356118" y="2462058"/>
            <a:ext cx="3760473" cy="243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a:cs typeface="Times New Roman"/>
              </a:rPr>
              <a:t>Data Collection:</a:t>
            </a:r>
          </a:p>
        </p:txBody>
      </p:sp>
      <p:sp>
        <p:nvSpPr>
          <p:cNvPr id="7" name="TextBox 6">
            <a:extLst>
              <a:ext uri="{FF2B5EF4-FFF2-40B4-BE49-F238E27FC236}">
                <a16:creationId xmlns:a16="http://schemas.microsoft.com/office/drawing/2014/main" id="{66970EF6-78A0-23E2-AB52-8EBAE6A96C25}"/>
              </a:ext>
            </a:extLst>
          </p:cNvPr>
          <p:cNvSpPr txBox="1"/>
          <p:nvPr/>
        </p:nvSpPr>
        <p:spPr>
          <a:xfrm>
            <a:off x="3401257" y="3078617"/>
            <a:ext cx="8434625" cy="175432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b="1">
                <a:latin typeface="Times New Roman"/>
                <a:cs typeface="Times New Roman"/>
              </a:rPr>
              <a:t>Dataset Origin: </a:t>
            </a:r>
            <a:r>
              <a:rPr lang="en-US" sz="1800">
                <a:latin typeface="Times New Roman"/>
                <a:cs typeface="Times New Roman"/>
              </a:rPr>
              <a:t>Retrieved from Data.gov, this Montgomery County traffic‑stop dataset includes over two million records of law enforcement stops.</a:t>
            </a:r>
          </a:p>
          <a:p>
            <a:pPr marL="285750" indent="-285750">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a:latin typeface="Times New Roman"/>
                <a:cs typeface="Times New Roman"/>
              </a:rPr>
              <a:t>Time Period: </a:t>
            </a:r>
            <a:r>
              <a:rPr lang="en-US" sz="1800">
                <a:latin typeface="Times New Roman"/>
                <a:cs typeface="Times New Roman"/>
              </a:rPr>
              <a:t>The Dataset Spans January 1, 2012 through December 31, 2024, supporting longitudinal analysis of enforcement trends.</a:t>
            </a:r>
          </a:p>
          <a:p>
            <a:pPr marL="285750" indent="-285750">
              <a:buFont typeface="Arial" panose="020B0604020202020204" pitchFamily="34" charset="0"/>
              <a:buChar char="•"/>
            </a:pPr>
            <a:endParaRPr lang="en-US" sz="1800" b="1">
              <a:solidFill>
                <a:srgbClr val="FFFFF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46BE287-E8AF-FA0B-E2EC-36CA867B72B6}"/>
              </a:ext>
            </a:extLst>
          </p:cNvPr>
          <p:cNvSpPr txBox="1"/>
          <p:nvPr/>
        </p:nvSpPr>
        <p:spPr>
          <a:xfrm>
            <a:off x="3426729" y="5075379"/>
            <a:ext cx="8285483" cy="119500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a:latin typeface="Times New Roman"/>
                <a:cs typeface="Times New Roman"/>
              </a:rPr>
              <a:t>Record Count: 2,000,127 traffic‑stop records</a:t>
            </a:r>
          </a:p>
          <a:p>
            <a:pPr marL="285750" indent="-285750">
              <a:buFont typeface="Arial" panose="020B0604020202020204" pitchFamily="34" charset="0"/>
              <a:buChar char="•"/>
            </a:pPr>
            <a:r>
              <a:rPr lang="en-US" sz="1800">
                <a:latin typeface="Times New Roman"/>
                <a:cs typeface="Times New Roman"/>
              </a:rPr>
              <a:t>Variable Count : 52 key fields</a:t>
            </a:r>
          </a:p>
          <a:p>
            <a:pPr marL="285750" indent="-285750">
              <a:buFont typeface="Arial" panose="020B0604020202020204" pitchFamily="34" charset="0"/>
              <a:buChar char="•"/>
            </a:pPr>
            <a:r>
              <a:rPr lang="en-US" sz="1800">
                <a:latin typeface="Times New Roman"/>
                <a:cs typeface="Times New Roman"/>
              </a:rPr>
              <a:t>Categorical Variables: 37</a:t>
            </a:r>
          </a:p>
          <a:p>
            <a:pPr marL="285750" indent="-285750">
              <a:buFont typeface="Arial" panose="020B0604020202020204" pitchFamily="34" charset="0"/>
              <a:buChar char="•"/>
            </a:pPr>
            <a:r>
              <a:rPr lang="en-US" sz="1800">
                <a:latin typeface="Times New Roman"/>
                <a:cs typeface="Times New Roman"/>
              </a:rPr>
              <a:t>Numerical Variables: 15</a:t>
            </a:r>
          </a:p>
        </p:txBody>
      </p:sp>
      <p:sp>
        <p:nvSpPr>
          <p:cNvPr id="10" name="Title 1">
            <a:extLst>
              <a:ext uri="{FF2B5EF4-FFF2-40B4-BE49-F238E27FC236}">
                <a16:creationId xmlns:a16="http://schemas.microsoft.com/office/drawing/2014/main" id="{9425A94C-6C85-F6A3-5E56-F78B9CA6A19B}"/>
              </a:ext>
            </a:extLst>
          </p:cNvPr>
          <p:cNvSpPr txBox="1">
            <a:spLocks/>
          </p:cNvSpPr>
          <p:nvPr/>
        </p:nvSpPr>
        <p:spPr>
          <a:xfrm>
            <a:off x="479788" y="5077869"/>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a:cs typeface="Times New Roman"/>
              </a:rPr>
              <a:t>Data Overview:</a:t>
            </a:r>
          </a:p>
        </p:txBody>
      </p:sp>
      <p:graphicFrame>
        <p:nvGraphicFramePr>
          <p:cNvPr id="26" name="TextBox 3">
            <a:extLst>
              <a:ext uri="{FF2B5EF4-FFF2-40B4-BE49-F238E27FC236}">
                <a16:creationId xmlns:a16="http://schemas.microsoft.com/office/drawing/2014/main" id="{9E8AE651-D436-E44D-2040-BA70B394EE55}"/>
              </a:ext>
            </a:extLst>
          </p:cNvPr>
          <p:cNvGraphicFramePr/>
          <p:nvPr/>
        </p:nvGraphicFramePr>
        <p:xfrm>
          <a:off x="3380003" y="319088"/>
          <a:ext cx="8434625"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26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90E3DA0-151D-E11D-60AF-F5189B92C8F3}"/>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Times New Roman" panose="02020603050405020304" pitchFamily="18" charset="0"/>
                <a:cs typeface="Times New Roman" panose="02020603050405020304" pitchFamily="18" charset="0"/>
              </a:rPr>
              <a:t>Data Cleaning &amp; Wrangling</a:t>
            </a:r>
          </a:p>
        </p:txBody>
      </p:sp>
      <p:sp>
        <p:nvSpPr>
          <p:cNvPr id="3" name="Content Placeholder 2">
            <a:extLst>
              <a:ext uri="{FF2B5EF4-FFF2-40B4-BE49-F238E27FC236}">
                <a16:creationId xmlns:a16="http://schemas.microsoft.com/office/drawing/2014/main" id="{DF67356B-2B9E-9BCF-9EAA-75657C617098}"/>
              </a:ext>
            </a:extLst>
          </p:cNvPr>
          <p:cNvSpPr>
            <a:spLocks noGrp="1"/>
          </p:cNvSpPr>
          <p:nvPr>
            <p:ph idx="1"/>
          </p:nvPr>
        </p:nvSpPr>
        <p:spPr>
          <a:xfrm>
            <a:off x="6172200" y="804672"/>
            <a:ext cx="5221224" cy="5230368"/>
          </a:xfrm>
        </p:spPr>
        <p:txBody>
          <a:bodyPr anchor="ctr">
            <a:normAutofit/>
          </a:bodyPr>
          <a:lstStyle/>
          <a:p>
            <a:r>
              <a:rPr lang="en-US" sz="1800" b="1">
                <a:solidFill>
                  <a:schemeClr val="tx2"/>
                </a:solidFill>
                <a:latin typeface="Times New Roman"/>
                <a:cs typeface="Times New Roman"/>
              </a:rPr>
              <a:t>Unified Labels:</a:t>
            </a:r>
            <a:r>
              <a:rPr lang="en-US" sz="1800">
                <a:solidFill>
                  <a:schemeClr val="tx2"/>
                </a:solidFill>
                <a:latin typeface="Times New Roman"/>
                <a:cs typeface="Times New Roman"/>
              </a:rPr>
              <a:t> Standardized codes (e.g., “WARN ” to “Warning”, “CIT” to “Citation”) across all categorical fields for clarity.</a:t>
            </a:r>
          </a:p>
          <a:p>
            <a:pPr marL="0" indent="0">
              <a:buNone/>
            </a:pPr>
            <a:r>
              <a:rPr lang="en-US" sz="1800" b="1">
                <a:solidFill>
                  <a:schemeClr val="tx2"/>
                </a:solidFill>
                <a:latin typeface="Times New Roman"/>
                <a:cs typeface="Times New Roman"/>
              </a:rPr>
              <a:t>Smart Imputation:</a:t>
            </a:r>
          </a:p>
          <a:p>
            <a:r>
              <a:rPr lang="en-US" sz="1800">
                <a:solidFill>
                  <a:schemeClr val="tx2"/>
                </a:solidFill>
                <a:latin typeface="Times New Roman"/>
                <a:cs typeface="Times New Roman"/>
              </a:rPr>
              <a:t>Low‑missing categoricals filled with mode.</a:t>
            </a:r>
          </a:p>
          <a:p>
            <a:r>
              <a:rPr lang="en-US" sz="1800">
                <a:solidFill>
                  <a:schemeClr val="tx2"/>
                </a:solidFill>
                <a:latin typeface="Times New Roman"/>
                <a:cs typeface="Times New Roman"/>
              </a:rPr>
              <a:t>Vehicle Year imputed by Make–Mode median, then overall median.</a:t>
            </a:r>
          </a:p>
          <a:p>
            <a:pPr>
              <a:buFont typeface="Arial" panose="020B0604020202020204" pitchFamily="34" charset="0"/>
              <a:buChar char="•"/>
            </a:pPr>
            <a:r>
              <a:rPr lang="en-US" sz="1800">
                <a:solidFill>
                  <a:schemeClr val="tx2"/>
                </a:solidFill>
                <a:latin typeface="Times New Roman"/>
                <a:cs typeface="Times New Roman"/>
              </a:rPr>
              <a:t>Search fields (&gt;95% missing) marked “NOT_APPLICABLE” when no search.</a:t>
            </a:r>
          </a:p>
          <a:p>
            <a:pPr>
              <a:buNone/>
            </a:pPr>
            <a:r>
              <a:rPr lang="en-US" sz="1800" b="1">
                <a:solidFill>
                  <a:schemeClr val="tx2"/>
                </a:solidFill>
                <a:latin typeface="Times New Roman"/>
                <a:cs typeface="Times New Roman"/>
              </a:rPr>
              <a:t>Data Cleaning:</a:t>
            </a:r>
            <a:endParaRPr lang="en-US" sz="1800">
              <a:solidFill>
                <a:schemeClr val="tx2"/>
              </a:solidFill>
              <a:latin typeface="Times New Roman"/>
              <a:cs typeface="Times New Roman"/>
            </a:endParaRPr>
          </a:p>
          <a:p>
            <a:pPr>
              <a:buFont typeface="Arial" panose="020B0604020202020204" pitchFamily="34" charset="0"/>
              <a:buChar char="•"/>
            </a:pPr>
            <a:r>
              <a:rPr lang="en-US" sz="1800">
                <a:solidFill>
                  <a:schemeClr val="tx2"/>
                </a:solidFill>
                <a:latin typeface="Times New Roman"/>
                <a:cs typeface="Times New Roman"/>
              </a:rPr>
              <a:t>Filtered out-of‐county geocoordinates and unrealistic Vehicle Years.</a:t>
            </a:r>
          </a:p>
          <a:p>
            <a:pPr>
              <a:buFont typeface="Arial" panose="020B0604020202020204" pitchFamily="34" charset="0"/>
              <a:buChar char="•"/>
            </a:pPr>
            <a:r>
              <a:rPr lang="en-US" sz="1800">
                <a:solidFill>
                  <a:schemeClr val="tx2"/>
                </a:solidFill>
                <a:latin typeface="Times New Roman"/>
                <a:cs typeface="Times New Roman"/>
              </a:rPr>
              <a:t>Removed unwanted columns</a:t>
            </a:r>
          </a:p>
          <a:p>
            <a:r>
              <a:rPr lang="en-US" sz="1800">
                <a:solidFill>
                  <a:schemeClr val="tx2"/>
                </a:solidFill>
                <a:latin typeface="Times New Roman"/>
                <a:cs typeface="Times New Roman"/>
              </a:rPr>
              <a:t>Set missing DL State = Driver State and if it is still missing it is replaced by City = “UNKNOWN.”</a:t>
            </a:r>
          </a:p>
          <a:p>
            <a:pPr marL="0" indent="0">
              <a:buNone/>
            </a:pPr>
            <a:endParaRPr lang="en-US" sz="1800">
              <a:solidFill>
                <a:schemeClr val="tx2"/>
              </a:solidFill>
              <a:latin typeface="Times New Roman" panose="02020603050405020304" pitchFamily="18" charset="0"/>
              <a:cs typeface="Times New Roman" panose="02020603050405020304" pitchFamily="18" charset="0"/>
            </a:endParaRPr>
          </a:p>
          <a:p>
            <a:pPr marL="0" indent="0">
              <a:buNone/>
            </a:pPr>
            <a:endParaRPr lang="en-US" sz="180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43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0745D1-BC69-A0BA-21A6-90A136825825}"/>
              </a:ext>
            </a:extLst>
          </p:cNvPr>
          <p:cNvSpPr>
            <a:spLocks noGrp="1"/>
          </p:cNvSpPr>
          <p:nvPr>
            <p:ph type="title"/>
          </p:nvPr>
        </p:nvSpPr>
        <p:spPr>
          <a:xfrm>
            <a:off x="140677" y="339116"/>
            <a:ext cx="9392421" cy="1330841"/>
          </a:xfrm>
        </p:spPr>
        <p:txBody>
          <a:bodyPr vert="horz" lIns="91440" tIns="45720" rIns="91440" bIns="45720" rtlCol="0" anchor="ctr">
            <a:normAutofit/>
          </a:bodyPr>
          <a:lstStyle/>
          <a:p>
            <a:r>
              <a:rPr lang="en-US" sz="4000" kern="1200">
                <a:solidFill>
                  <a:schemeClr val="tx1"/>
                </a:solidFill>
                <a:latin typeface="Times New Roman" panose="02020603050405020304" pitchFamily="18" charset="0"/>
                <a:cs typeface="Times New Roman" panose="02020603050405020304" pitchFamily="18" charset="0"/>
              </a:rPr>
              <a:t>Exploratory Data Analysis</a:t>
            </a: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2D2B38E2-E7E1-60C6-E225-1F79D10F51A3}"/>
              </a:ext>
            </a:extLst>
          </p:cNvPr>
          <p:cNvSpPr txBox="1"/>
          <p:nvPr/>
        </p:nvSpPr>
        <p:spPr>
          <a:xfrm>
            <a:off x="140677" y="2000842"/>
            <a:ext cx="4557932" cy="40011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Categorical </a:t>
            </a:r>
            <a:r>
              <a:rPr lang="en-US" sz="2000" b="1" dirty="0">
                <a:latin typeface="Times New Roman" panose="02020603050405020304" pitchFamily="18" charset="0"/>
                <a:cs typeface="Times New Roman" panose="02020603050405020304" pitchFamily="18" charset="0"/>
              </a:rPr>
              <a:t>Variables</a:t>
            </a:r>
            <a:r>
              <a:rPr lang="en-US" b="1" dirty="0">
                <a:latin typeface="Times New Roman" panose="02020603050405020304" pitchFamily="18" charset="0"/>
                <a:cs typeface="Times New Roman" panose="02020603050405020304" pitchFamily="18" charset="0"/>
              </a:rPr>
              <a:t>:</a:t>
            </a:r>
          </a:p>
        </p:txBody>
      </p:sp>
      <p:pic>
        <p:nvPicPr>
          <p:cNvPr id="8" name="Content Placeholder 7" descr="A graph showing traffic violation types distribution&#10;&#10;AI-generated content may be incorrect.">
            <a:extLst>
              <a:ext uri="{FF2B5EF4-FFF2-40B4-BE49-F238E27FC236}">
                <a16:creationId xmlns:a16="http://schemas.microsoft.com/office/drawing/2014/main" id="{363D93C6-7971-BFA1-1119-45F0AC4FCE45}"/>
              </a:ext>
            </a:extLst>
          </p:cNvPr>
          <p:cNvPicPr>
            <a:picLocks noGrp="1" noChangeAspect="1"/>
          </p:cNvPicPr>
          <p:nvPr>
            <p:ph idx="1"/>
          </p:nvPr>
        </p:nvPicPr>
        <p:blipFill>
          <a:blip r:embed="rId3"/>
          <a:stretch>
            <a:fillRect/>
          </a:stretch>
        </p:blipFill>
        <p:spPr>
          <a:xfrm>
            <a:off x="6096000" y="341913"/>
            <a:ext cx="6096000" cy="2913776"/>
          </a:xfrm>
        </p:spPr>
      </p:pic>
      <p:pic>
        <p:nvPicPr>
          <p:cNvPr id="9" name="Picture 8" descr="A graph with blue lines and dots&#10;&#10;AI-generated content may be incorrect.">
            <a:extLst>
              <a:ext uri="{FF2B5EF4-FFF2-40B4-BE49-F238E27FC236}">
                <a16:creationId xmlns:a16="http://schemas.microsoft.com/office/drawing/2014/main" id="{DFBD7DF1-E31C-AD51-F19A-D9AB28F390A3}"/>
              </a:ext>
            </a:extLst>
          </p:cNvPr>
          <p:cNvPicPr>
            <a:picLocks noChangeAspect="1"/>
          </p:cNvPicPr>
          <p:nvPr/>
        </p:nvPicPr>
        <p:blipFill>
          <a:blip r:embed="rId4"/>
          <a:stretch>
            <a:fillRect/>
          </a:stretch>
        </p:blipFill>
        <p:spPr>
          <a:xfrm>
            <a:off x="6226479" y="3412949"/>
            <a:ext cx="5814165" cy="3267989"/>
          </a:xfrm>
          <a:prstGeom prst="rect">
            <a:avLst/>
          </a:prstGeom>
        </p:spPr>
      </p:pic>
      <p:graphicFrame>
        <p:nvGraphicFramePr>
          <p:cNvPr id="17" name="TextBox 5">
            <a:extLst>
              <a:ext uri="{FF2B5EF4-FFF2-40B4-BE49-F238E27FC236}">
                <a16:creationId xmlns:a16="http://schemas.microsoft.com/office/drawing/2014/main" id="{3AB7A0D7-7C50-EB6B-50E8-59076F78D4D0}"/>
              </a:ext>
            </a:extLst>
          </p:cNvPr>
          <p:cNvGraphicFramePr/>
          <p:nvPr>
            <p:extLst>
              <p:ext uri="{D42A27DB-BD31-4B8C-83A1-F6EECF244321}">
                <p14:modId xmlns:p14="http://schemas.microsoft.com/office/powerpoint/2010/main" val="799100902"/>
              </p:ext>
            </p:extLst>
          </p:nvPr>
        </p:nvGraphicFramePr>
        <p:xfrm>
          <a:off x="119800" y="2615934"/>
          <a:ext cx="5955323" cy="39177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46074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B5EA78E4-1F78-7552-CA80-381D9F41011D}"/>
              </a:ext>
            </a:extLst>
          </p:cNvPr>
          <p:cNvSpPr txBox="1"/>
          <p:nvPr/>
        </p:nvSpPr>
        <p:spPr>
          <a:xfrm>
            <a:off x="159379" y="68031"/>
            <a:ext cx="11273040" cy="861163"/>
          </a:xfrm>
          <a:prstGeom prst="rect">
            <a:avLst/>
          </a:prstGeom>
        </p:spPr>
        <p:txBody>
          <a:bodyPr vert="horz" lIns="91440" tIns="45720" rIns="91440" bIns="45720" rtlCol="0" anchor="ctr">
            <a:noAutofit/>
          </a:bodyPr>
          <a:lstStyle/>
          <a:p>
            <a:pPr marL="0" marR="0">
              <a:lnSpc>
                <a:spcPct val="90000"/>
              </a:lnSpc>
              <a:spcBef>
                <a:spcPct val="0"/>
              </a:spcBef>
              <a:spcAft>
                <a:spcPts val="400"/>
              </a:spcAft>
            </a:pPr>
            <a:r>
              <a:rPr lang="en-US" sz="3200" b="1" kern="1200">
                <a:solidFill>
                  <a:schemeClr val="tx1"/>
                </a:solidFill>
                <a:effectLst/>
                <a:latin typeface="Times New Roman" panose="02020603050405020304" pitchFamily="18" charset="0"/>
                <a:ea typeface="+mj-ea"/>
                <a:cs typeface="Times New Roman" panose="02020603050405020304" pitchFamily="18" charset="0"/>
              </a:rPr>
              <a:t>Research questions</a:t>
            </a:r>
          </a:p>
        </p:txBody>
      </p:sp>
      <p:sp>
        <p:nvSpPr>
          <p:cNvPr id="11" name="TextBox 10">
            <a:extLst>
              <a:ext uri="{FF2B5EF4-FFF2-40B4-BE49-F238E27FC236}">
                <a16:creationId xmlns:a16="http://schemas.microsoft.com/office/drawing/2014/main" id="{A82320FD-679C-C82F-C5FB-6F063BC7CD18}"/>
              </a:ext>
            </a:extLst>
          </p:cNvPr>
          <p:cNvSpPr txBox="1"/>
          <p:nvPr/>
        </p:nvSpPr>
        <p:spPr>
          <a:xfrm>
            <a:off x="290623" y="442832"/>
            <a:ext cx="11273040" cy="972723"/>
          </a:xfrm>
          <a:prstGeom prst="rect">
            <a:avLst/>
          </a:prstGeom>
        </p:spPr>
        <p:txBody>
          <a:bodyPr vert="horz" lIns="91440" tIns="45720" rIns="91440" bIns="45720" rtlCol="0" anchor="ctr">
            <a:normAutofit/>
          </a:bodyPr>
          <a:lstStyle/>
          <a:p>
            <a:pPr>
              <a:lnSpc>
                <a:spcPct val="90000"/>
              </a:lnSpc>
              <a:spcBef>
                <a:spcPct val="0"/>
              </a:spcBef>
              <a:spcAft>
                <a:spcPts val="400"/>
              </a:spcAft>
            </a:pPr>
            <a:br>
              <a:rPr lang="en-US" sz="2000" b="1" kern="1200">
                <a:effectLst/>
                <a:latin typeface="Times New Roman" panose="02020603050405020304" pitchFamily="18" charset="0"/>
                <a:ea typeface="+mj-ea"/>
                <a:cs typeface="Times New Roman" panose="02020603050405020304" pitchFamily="18" charset="0"/>
              </a:rPr>
            </a:br>
            <a:r>
              <a:rPr lang="en-US" sz="2000" b="1">
                <a:latin typeface="Times New Roman"/>
                <a:ea typeface="+mn-lt"/>
                <a:cs typeface="+mn-lt"/>
              </a:rPr>
              <a:t>1) What are the key factors contributing to traffic accidents in Montgomery County? </a:t>
            </a:r>
            <a:r>
              <a:rPr lang="en-US" sz="2000" b="1">
                <a:latin typeface="Times New Roman"/>
                <a:ea typeface="+mj-ea"/>
                <a:cs typeface="Times New Roman"/>
              </a:rPr>
              <a:t> </a:t>
            </a:r>
            <a:endParaRPr lang="en-US" sz="2000" b="1" kern="1200">
              <a:effectLst/>
              <a:latin typeface="Times New Roman" panose="02020603050405020304" pitchFamily="18" charset="0"/>
              <a:ea typeface="+mj-ea"/>
              <a:cs typeface="Times New Roman" panose="02020603050405020304" pitchFamily="18" charset="0"/>
            </a:endParaRPr>
          </a:p>
        </p:txBody>
      </p:sp>
      <p:pic>
        <p:nvPicPr>
          <p:cNvPr id="10" name="Picture 9" descr="A graph of a graph with blue bars&#10;&#10;AI-generated content may be incorrect.">
            <a:extLst>
              <a:ext uri="{FF2B5EF4-FFF2-40B4-BE49-F238E27FC236}">
                <a16:creationId xmlns:a16="http://schemas.microsoft.com/office/drawing/2014/main" id="{CCD899AF-6DD5-32C3-81CD-4C70498B044C}"/>
              </a:ext>
            </a:extLst>
          </p:cNvPr>
          <p:cNvPicPr>
            <a:picLocks noChangeAspect="1"/>
          </p:cNvPicPr>
          <p:nvPr/>
        </p:nvPicPr>
        <p:blipFill>
          <a:blip r:embed="rId3"/>
          <a:stretch>
            <a:fillRect/>
          </a:stretch>
        </p:blipFill>
        <p:spPr>
          <a:xfrm>
            <a:off x="5629532" y="1369282"/>
            <a:ext cx="5947719" cy="3378029"/>
          </a:xfrm>
          <a:prstGeom prst="rect">
            <a:avLst/>
          </a:prstGeom>
        </p:spPr>
      </p:pic>
      <p:graphicFrame>
        <p:nvGraphicFramePr>
          <p:cNvPr id="17" name="TextBox 7">
            <a:extLst>
              <a:ext uri="{FF2B5EF4-FFF2-40B4-BE49-F238E27FC236}">
                <a16:creationId xmlns:a16="http://schemas.microsoft.com/office/drawing/2014/main" id="{2452CDA6-9D61-CE51-EC19-76F90689D362}"/>
              </a:ext>
            </a:extLst>
          </p:cNvPr>
          <p:cNvGraphicFramePr/>
          <p:nvPr/>
        </p:nvGraphicFramePr>
        <p:xfrm>
          <a:off x="154231" y="1361729"/>
          <a:ext cx="5482108" cy="527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984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A987D6-AC7F-7974-4B00-AEF29884153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p with blue dots&#10;&#10;AI-generated content may be incorrect.">
            <a:extLst>
              <a:ext uri="{FF2B5EF4-FFF2-40B4-BE49-F238E27FC236}">
                <a16:creationId xmlns:a16="http://schemas.microsoft.com/office/drawing/2014/main" id="{D7DB8A24-B559-9EC5-10BD-BD05416780AF}"/>
              </a:ext>
            </a:extLst>
          </p:cNvPr>
          <p:cNvPicPr>
            <a:picLocks noChangeAspect="1"/>
          </p:cNvPicPr>
          <p:nvPr/>
        </p:nvPicPr>
        <p:blipFill>
          <a:blip r:embed="rId3"/>
          <a:srcRect l="9409" r="1" b="1"/>
          <a:stretch>
            <a:fillRect/>
          </a:stretch>
        </p:blipFill>
        <p:spPr>
          <a:xfrm>
            <a:off x="1"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188E5C3-8A86-330E-E1B8-9BA6D4AEADE7}"/>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400"/>
              </a:spcAft>
            </a:pPr>
            <a:r>
              <a:rPr lang="en-US" sz="4000" b="1">
                <a:latin typeface="+mj-lt"/>
                <a:ea typeface="+mj-ea"/>
                <a:cs typeface="+mj-cs"/>
              </a:rPr>
              <a:t>Location </a:t>
            </a:r>
            <a:endParaRPr lang="en-US" sz="4000">
              <a:latin typeface="+mj-lt"/>
              <a:ea typeface="+mj-ea"/>
              <a:cs typeface="+mj-cs"/>
            </a:endParaRPr>
          </a:p>
        </p:txBody>
      </p:sp>
      <p:sp>
        <p:nvSpPr>
          <p:cNvPr id="4" name="TextBox 3">
            <a:extLst>
              <a:ext uri="{FF2B5EF4-FFF2-40B4-BE49-F238E27FC236}">
                <a16:creationId xmlns:a16="http://schemas.microsoft.com/office/drawing/2014/main" id="{F819E928-CD46-8A1D-45D6-866574DBEBF7}"/>
              </a:ext>
            </a:extLst>
          </p:cNvPr>
          <p:cNvSpPr txBox="1"/>
          <p:nvPr/>
        </p:nvSpPr>
        <p:spPr>
          <a:xfrm>
            <a:off x="753161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In the image we can see all the accidents in the folium map. Some places have more density of accidents compared to other.</a:t>
            </a:r>
            <a:br>
              <a:rPr lang="en-US" sz="1700"/>
            </a:br>
            <a:endParaRPr lang="en-US" sz="1700"/>
          </a:p>
          <a:p>
            <a:pPr marL="285750" indent="-228600">
              <a:lnSpc>
                <a:spcPct val="90000"/>
              </a:lnSpc>
              <a:spcAft>
                <a:spcPts val="600"/>
              </a:spcAft>
              <a:buFont typeface="Arial" panose="020B0604020202020204" pitchFamily="34" charset="0"/>
              <a:buChar char="•"/>
            </a:pPr>
            <a:r>
              <a:rPr lang="en-US" sz="1700"/>
              <a:t>The Southern region seem to have more accidents compared to other regions in the Montgomery city.</a:t>
            </a:r>
            <a:br>
              <a:rPr lang="en-US" sz="1700"/>
            </a:br>
            <a:endParaRPr lang="en-US" sz="1700"/>
          </a:p>
          <a:p>
            <a:pPr marL="285750" indent="-228600">
              <a:lnSpc>
                <a:spcPct val="90000"/>
              </a:lnSpc>
              <a:spcAft>
                <a:spcPts val="600"/>
              </a:spcAft>
              <a:buFont typeface="Arial" panose="020B0604020202020204" pitchFamily="34" charset="0"/>
              <a:buChar char="•"/>
            </a:pPr>
            <a:r>
              <a:rPr lang="en-US" sz="1700"/>
              <a:t>These patterns suggest that certain property types are more selectively listed or in higher demand.</a:t>
            </a:r>
          </a:p>
        </p:txBody>
      </p:sp>
    </p:spTree>
    <p:extLst>
      <p:ext uri="{BB962C8B-B14F-4D97-AF65-F5344CB8AC3E}">
        <p14:creationId xmlns:p14="http://schemas.microsoft.com/office/powerpoint/2010/main" val="345327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E108C9-3BEE-6838-2E59-6E69067FA6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EB8717E7-B128-8D6C-F602-BC86E1BD7560}"/>
              </a:ext>
            </a:extLst>
          </p:cNvPr>
          <p:cNvSpPr txBox="1"/>
          <p:nvPr/>
        </p:nvSpPr>
        <p:spPr>
          <a:xfrm>
            <a:off x="289368" y="439838"/>
            <a:ext cx="6904145" cy="707886"/>
          </a:xfrm>
          <a:prstGeom prst="rect">
            <a:avLst/>
          </a:prstGeom>
          <a:noFill/>
        </p:spPr>
        <p:txBody>
          <a:bodyPr wrap="square" lIns="91440" tIns="45720" rIns="91440" bIns="45720" anchor="t">
            <a:spAutoFit/>
          </a:bodyPr>
          <a:lstStyle/>
          <a:p>
            <a:r>
              <a:rPr lang="en-US" sz="2000" b="1" kern="100" dirty="0">
                <a:effectLst/>
                <a:latin typeface="Times New Roman"/>
                <a:ea typeface="+mn-lt"/>
                <a:cs typeface="+mn-lt"/>
              </a:rPr>
              <a:t>2. </a:t>
            </a:r>
            <a:r>
              <a:rPr lang="en-US" sz="2000" b="1" kern="100" dirty="0">
                <a:latin typeface="Times New Roman"/>
                <a:ea typeface="+mn-lt"/>
                <a:cs typeface="+mn-lt"/>
              </a:rPr>
              <a:t>Can we predict </a:t>
            </a:r>
            <a:r>
              <a:rPr lang="en-US" sz="2000" b="1" kern="100" dirty="0">
                <a:effectLst/>
                <a:latin typeface="Times New Roman"/>
                <a:ea typeface="+mn-lt"/>
                <a:cs typeface="+mn-lt"/>
              </a:rPr>
              <a:t>the </a:t>
            </a:r>
            <a:r>
              <a:rPr lang="en-US" sz="2000" b="1" kern="100" dirty="0">
                <a:latin typeface="Times New Roman"/>
                <a:ea typeface="+mn-lt"/>
                <a:cs typeface="+mn-lt"/>
              </a:rPr>
              <a:t>likelihood </a:t>
            </a:r>
            <a:r>
              <a:rPr lang="en-US" sz="2000" b="1" kern="100" dirty="0">
                <a:effectLst/>
                <a:latin typeface="Times New Roman"/>
                <a:ea typeface="+mn-lt"/>
                <a:cs typeface="+mn-lt"/>
              </a:rPr>
              <a:t>of </a:t>
            </a:r>
            <a:r>
              <a:rPr lang="en-US" sz="2000" b="1" kern="100" dirty="0">
                <a:latin typeface="Times New Roman"/>
                <a:ea typeface="+mn-lt"/>
                <a:cs typeface="+mn-lt"/>
              </a:rPr>
              <a:t>an arrest based on traffic stop data</a:t>
            </a:r>
            <a:r>
              <a:rPr lang="en-US" sz="2000" b="1" kern="100" dirty="0">
                <a:effectLst/>
                <a:latin typeface="Times New Roman"/>
                <a:ea typeface="+mn-lt"/>
                <a:cs typeface="+mn-lt"/>
              </a:rPr>
              <a:t>?</a:t>
            </a:r>
            <a:endParaRPr lang="en-US" b="1" dirty="0">
              <a:latin typeface="Times New Roman"/>
              <a:ea typeface="+mn-lt"/>
              <a:cs typeface="+mn-lt"/>
            </a:endParaRPr>
          </a:p>
        </p:txBody>
      </p:sp>
      <p:sp>
        <p:nvSpPr>
          <p:cNvPr id="7" name="TextBox 6">
            <a:extLst>
              <a:ext uri="{FF2B5EF4-FFF2-40B4-BE49-F238E27FC236}">
                <a16:creationId xmlns:a16="http://schemas.microsoft.com/office/drawing/2014/main" id="{E3AFF372-D717-3C18-5F90-421E10FEAA6C}"/>
              </a:ext>
            </a:extLst>
          </p:cNvPr>
          <p:cNvSpPr txBox="1"/>
          <p:nvPr/>
        </p:nvSpPr>
        <p:spPr>
          <a:xfrm>
            <a:off x="207640" y="1307770"/>
            <a:ext cx="6096000" cy="175432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latin typeface="Times New Roman"/>
                <a:cs typeface="Times New Roman"/>
              </a:rPr>
              <a:t>We have implemented Light GBM model to understand the key factors that predict likelihood of arrest.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a:ea typeface="+mn-lt"/>
                <a:cs typeface="+mn-lt"/>
              </a:rPr>
              <a:t>The top predictors of arrests include Hour, Year of Stop, and Month, emphasizing the influence of time-related features in arrest likelihood.</a:t>
            </a:r>
            <a:endParaRPr lang="en-US" dirty="0">
              <a:latin typeface="Times New Roman"/>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380F7F-B71A-ECED-A0BA-495EC56BA9D6}"/>
              </a:ext>
            </a:extLst>
          </p:cNvPr>
          <p:cNvSpPr txBox="1"/>
          <p:nvPr/>
        </p:nvSpPr>
        <p:spPr>
          <a:xfrm>
            <a:off x="207640" y="3535368"/>
            <a:ext cx="6096000" cy="2862322"/>
          </a:xfrm>
          <a:prstGeom prst="rect">
            <a:avLst/>
          </a:prstGeom>
          <a:noFill/>
        </p:spPr>
        <p:txBody>
          <a:bodyPr wrap="square" lIns="91440" tIns="45720" rIns="91440" bIns="45720" anchor="t">
            <a:spAutoFit/>
          </a:bodyPr>
          <a:lstStyle/>
          <a:p>
            <a:pPr marL="285750" indent="-285750">
              <a:buFont typeface="Arial"/>
              <a:buChar char="•"/>
            </a:pPr>
            <a:r>
              <a:rPr lang="en-US" dirty="0">
                <a:latin typeface="Times New Roman"/>
                <a:ea typeface="+mn-lt"/>
                <a:cs typeface="+mn-lt"/>
              </a:rPr>
              <a:t>Based on the graph Arrest Rate by Day of Week  we can infer following insights</a:t>
            </a:r>
          </a:p>
          <a:p>
            <a:pPr marL="285750" indent="-285750">
              <a:buFont typeface="Arial"/>
              <a:buChar char="•"/>
            </a:pPr>
            <a:endParaRPr lang="en-US" dirty="0">
              <a:latin typeface="Times New Roman"/>
              <a:ea typeface="+mn-lt"/>
              <a:cs typeface="+mn-lt"/>
            </a:endParaRPr>
          </a:p>
          <a:p>
            <a:pPr marL="285750" indent="-285750">
              <a:buFont typeface="Arial"/>
              <a:buChar char="•"/>
            </a:pPr>
            <a:r>
              <a:rPr lang="en-US" dirty="0">
                <a:latin typeface="Times New Roman"/>
                <a:ea typeface="+mn-lt"/>
                <a:cs typeface="+mn-lt"/>
              </a:rPr>
              <a:t>Arrest rates are highest on weekends, peaking on Sunday, followed by Saturday, indicating increased enforcement or violations during those days.</a:t>
            </a:r>
            <a:endParaRPr lang="en-US" dirty="0">
              <a:latin typeface="Aptos"/>
            </a:endParaRPr>
          </a:p>
          <a:p>
            <a:pPr marL="285750" indent="-285750">
              <a:buFont typeface="Arial"/>
              <a:buChar char="•"/>
            </a:pPr>
            <a:r>
              <a:rPr lang="en-US" dirty="0">
                <a:latin typeface="Times New Roman"/>
                <a:ea typeface="+mn-lt"/>
                <a:cs typeface="+mn-lt"/>
              </a:rPr>
              <a:t>Weekdays show significantly lower arrest rates, with Tuesday recording the lowest , suggesting different traffic behavior or policing patterns during the workweek.</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Picture 4" descr="A graph of blue bars&#10;&#10;AI-generated content may be incorrect.">
            <a:extLst>
              <a:ext uri="{FF2B5EF4-FFF2-40B4-BE49-F238E27FC236}">
                <a16:creationId xmlns:a16="http://schemas.microsoft.com/office/drawing/2014/main" id="{C9553AE3-104F-920A-16F7-1AFDAD1CF446}"/>
              </a:ext>
            </a:extLst>
          </p:cNvPr>
          <p:cNvPicPr>
            <a:picLocks noChangeAspect="1"/>
          </p:cNvPicPr>
          <p:nvPr/>
        </p:nvPicPr>
        <p:blipFill>
          <a:blip r:embed="rId3"/>
          <a:stretch>
            <a:fillRect/>
          </a:stretch>
        </p:blipFill>
        <p:spPr>
          <a:xfrm>
            <a:off x="6528635" y="837910"/>
            <a:ext cx="5244869" cy="2859003"/>
          </a:xfrm>
          <a:prstGeom prst="rect">
            <a:avLst/>
          </a:prstGeom>
        </p:spPr>
      </p:pic>
      <p:pic>
        <p:nvPicPr>
          <p:cNvPr id="8" name="Picture 7" descr="A graph of blue bars&#10;&#10;AI-generated content may be incorrect.">
            <a:extLst>
              <a:ext uri="{FF2B5EF4-FFF2-40B4-BE49-F238E27FC236}">
                <a16:creationId xmlns:a16="http://schemas.microsoft.com/office/drawing/2014/main" id="{9C83B16E-E4AC-2367-0C79-0B1B8E5F8F7E}"/>
              </a:ext>
            </a:extLst>
          </p:cNvPr>
          <p:cNvPicPr>
            <a:picLocks noChangeAspect="1"/>
          </p:cNvPicPr>
          <p:nvPr/>
        </p:nvPicPr>
        <p:blipFill>
          <a:blip r:embed="rId4"/>
          <a:stretch>
            <a:fillRect/>
          </a:stretch>
        </p:blipFill>
        <p:spPr>
          <a:xfrm>
            <a:off x="6302417" y="3943543"/>
            <a:ext cx="5474398" cy="2603459"/>
          </a:xfrm>
          <a:prstGeom prst="rect">
            <a:avLst/>
          </a:prstGeom>
        </p:spPr>
      </p:pic>
    </p:spTree>
    <p:extLst>
      <p:ext uri="{BB962C8B-B14F-4D97-AF65-F5344CB8AC3E}">
        <p14:creationId xmlns:p14="http://schemas.microsoft.com/office/powerpoint/2010/main" val="3827006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17</TotalTime>
  <Words>1843</Words>
  <Application>Microsoft Macintosh PowerPoint</Application>
  <PresentationFormat>Widescreen</PresentationFormat>
  <Paragraphs>117</Paragraphs>
  <Slides>17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Calibri</vt:lpstr>
      <vt:lpstr>Times New Roman</vt:lpstr>
      <vt:lpstr>Office Theme</vt:lpstr>
      <vt:lpstr>Analysis of traffic violations in Montgomery </vt:lpstr>
      <vt:lpstr>PowerPoint Presentation</vt:lpstr>
      <vt:lpstr>Literature Review</vt:lpstr>
      <vt:lpstr>Objective:</vt:lpstr>
      <vt:lpstr>Data Cleaning &amp; Wrangling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traffic violations in Montgomery </dc:title>
  <dc:creator>Surthani, Tejo Nikhil</dc:creator>
  <cp:lastModifiedBy>Erroju, Shiva Sai Pradyumna</cp:lastModifiedBy>
  <cp:revision>11</cp:revision>
  <dcterms:created xsi:type="dcterms:W3CDTF">2025-04-09T15:41:28Z</dcterms:created>
  <dcterms:modified xsi:type="dcterms:W3CDTF">2025-05-20T22:22:41Z</dcterms:modified>
</cp:coreProperties>
</file>